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24" r:id="rId4"/>
    <p:sldId id="377" r:id="rId5"/>
    <p:sldId id="421" r:id="rId6"/>
    <p:sldId id="379" r:id="rId8"/>
    <p:sldId id="395" r:id="rId9"/>
    <p:sldId id="394" r:id="rId10"/>
    <p:sldId id="393" r:id="rId11"/>
    <p:sldId id="396" r:id="rId12"/>
    <p:sldId id="378" r:id="rId13"/>
    <p:sldId id="392" r:id="rId14"/>
    <p:sldId id="398" r:id="rId15"/>
    <p:sldId id="413" r:id="rId16"/>
    <p:sldId id="431" r:id="rId17"/>
    <p:sldId id="430" r:id="rId18"/>
    <p:sldId id="429" r:id="rId19"/>
    <p:sldId id="428" r:id="rId20"/>
    <p:sldId id="427" r:id="rId21"/>
    <p:sldId id="426" r:id="rId22"/>
    <p:sldId id="425" r:id="rId23"/>
    <p:sldId id="424" r:id="rId24"/>
    <p:sldId id="423" r:id="rId25"/>
    <p:sldId id="422" r:id="rId26"/>
    <p:sldId id="387" r:id="rId27"/>
    <p:sldId id="440" r:id="rId28"/>
    <p:sldId id="439" r:id="rId29"/>
    <p:sldId id="438" r:id="rId30"/>
    <p:sldId id="437" r:id="rId31"/>
    <p:sldId id="436" r:id="rId32"/>
    <p:sldId id="435" r:id="rId33"/>
    <p:sldId id="434" r:id="rId34"/>
    <p:sldId id="433" r:id="rId35"/>
    <p:sldId id="442" r:id="rId36"/>
    <p:sldId id="445" r:id="rId37"/>
    <p:sldId id="444" r:id="rId38"/>
    <p:sldId id="446" r:id="rId39"/>
    <p:sldId id="447" r:id="rId40"/>
    <p:sldId id="449" r:id="rId41"/>
    <p:sldId id="450" r:id="rId42"/>
    <p:sldId id="568" r:id="rId43"/>
    <p:sldId id="569" r:id="rId44"/>
    <p:sldId id="570" r:id="rId45"/>
    <p:sldId id="571" r:id="rId46"/>
    <p:sldId id="572" r:id="rId47"/>
    <p:sldId id="451" r:id="rId48"/>
    <p:sldId id="448" r:id="rId49"/>
    <p:sldId id="443" r:id="rId50"/>
    <p:sldId id="441" r:id="rId51"/>
    <p:sldId id="458" r:id="rId52"/>
    <p:sldId id="457" r:id="rId53"/>
    <p:sldId id="510" r:id="rId54"/>
    <p:sldId id="511" r:id="rId55"/>
    <p:sldId id="512" r:id="rId56"/>
    <p:sldId id="513" r:id="rId57"/>
    <p:sldId id="514" r:id="rId58"/>
    <p:sldId id="515" r:id="rId59"/>
    <p:sldId id="454" r:id="rId60"/>
    <p:sldId id="459" r:id="rId61"/>
    <p:sldId id="460" r:id="rId62"/>
    <p:sldId id="466" r:id="rId63"/>
    <p:sldId id="461" r:id="rId64"/>
    <p:sldId id="467" r:id="rId65"/>
    <p:sldId id="477" r:id="rId66"/>
    <p:sldId id="476" r:id="rId67"/>
    <p:sldId id="475" r:id="rId68"/>
    <p:sldId id="474" r:id="rId69"/>
    <p:sldId id="473" r:id="rId70"/>
    <p:sldId id="472" r:id="rId71"/>
    <p:sldId id="471" r:id="rId72"/>
    <p:sldId id="470" r:id="rId73"/>
    <p:sldId id="484" r:id="rId74"/>
    <p:sldId id="469" r:id="rId75"/>
    <p:sldId id="485" r:id="rId76"/>
    <p:sldId id="482" r:id="rId77"/>
    <p:sldId id="483" r:id="rId78"/>
    <p:sldId id="480" r:id="rId79"/>
    <p:sldId id="481" r:id="rId80"/>
    <p:sldId id="478" r:id="rId81"/>
    <p:sldId id="479" r:id="rId82"/>
    <p:sldId id="468" r:id="rId83"/>
    <p:sldId id="496" r:id="rId84"/>
    <p:sldId id="495" r:id="rId85"/>
    <p:sldId id="494" r:id="rId86"/>
    <p:sldId id="492" r:id="rId87"/>
    <p:sldId id="493" r:id="rId88"/>
    <p:sldId id="490" r:id="rId89"/>
    <p:sldId id="489" r:id="rId90"/>
    <p:sldId id="488" r:id="rId91"/>
    <p:sldId id="487" r:id="rId92"/>
    <p:sldId id="486" r:id="rId93"/>
    <p:sldId id="501" r:id="rId94"/>
    <p:sldId id="502" r:id="rId95"/>
    <p:sldId id="500" r:id="rId96"/>
    <p:sldId id="499" r:id="rId97"/>
    <p:sldId id="507" r:id="rId98"/>
    <p:sldId id="498" r:id="rId99"/>
    <p:sldId id="497" r:id="rId100"/>
    <p:sldId id="509" r:id="rId101"/>
    <p:sldId id="508" r:id="rId102"/>
    <p:sldId id="505" r:id="rId103"/>
    <p:sldId id="506" r:id="rId104"/>
    <p:sldId id="503" r:id="rId105"/>
    <p:sldId id="504" r:id="rId106"/>
    <p:sldId id="355" r:id="rId107"/>
  </p:sldIdLst>
  <p:sldSz cx="12192000" cy="6858000"/>
  <p:notesSz cx="6858000" cy="9144000"/>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4" d="100"/>
          <a:sy n="164" d="100"/>
        </p:scale>
        <p:origin x="149"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gs" Target="tags/tag1.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86B2-3929-45EA-907A-657E2CC0D4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50139-E2A4-4E50-8DA8-852F782C87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950139-E2A4-4E50-8DA8-852F782C87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F0AE7AC-8E51-4D98-86B9-F2BE1841E69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7B854B1-D74B-405E-8A29-5ACD1FC76F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a:spLocks noChangeArrowheads="1"/>
          </p:cNvSpPr>
          <p:nvPr userDrawn="1"/>
        </p:nvSpPr>
        <p:spPr bwMode="auto">
          <a:xfrm flipV="1">
            <a:off x="288700" y="693581"/>
            <a:ext cx="11688652" cy="69850"/>
          </a:xfrm>
          <a:prstGeom prst="rect">
            <a:avLst/>
          </a:prstGeom>
          <a:solidFill>
            <a:srgbClr val="0070C0"/>
          </a:solidFill>
          <a:ln w="254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0" name="标题 1"/>
          <p:cNvSpPr txBox="1"/>
          <p:nvPr userDrawn="1"/>
        </p:nvSpPr>
        <p:spPr>
          <a:xfrm>
            <a:off x="288700" y="159064"/>
            <a:ext cx="10515600" cy="398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kern="1200" dirty="0">
              <a:solidFill>
                <a:srgbClr val="0070C0"/>
              </a:solidFill>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3" Type="http://schemas.openxmlformats.org/officeDocument/2006/relationships/notesSlide" Target="../notesSlides/notesSlide90.xml"/><Relationship Id="rId12" Type="http://schemas.openxmlformats.org/officeDocument/2006/relationships/slideLayout" Target="../slideLayouts/slideLayout7.xml"/><Relationship Id="rId11" Type="http://schemas.openxmlformats.org/officeDocument/2006/relationships/image" Target="../media/image92.png"/><Relationship Id="rId10" Type="http://schemas.openxmlformats.org/officeDocument/2006/relationships/image" Target="../media/image91.png"/><Relationship Id="rId1" Type="http://schemas.openxmlformats.org/officeDocument/2006/relationships/image" Target="../media/image82.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image" Target="../media/image9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oleObject" Target="../embeddings/oleObject4.bin"/><Relationship Id="rId7" Type="http://schemas.openxmlformats.org/officeDocument/2006/relationships/image" Target="../media/image15.wmf"/><Relationship Id="rId6" Type="http://schemas.openxmlformats.org/officeDocument/2006/relationships/oleObject" Target="../embeddings/oleObject3.bin"/><Relationship Id="rId5" Type="http://schemas.openxmlformats.org/officeDocument/2006/relationships/image" Target="../media/image14.wmf"/><Relationship Id="rId4" Type="http://schemas.openxmlformats.org/officeDocument/2006/relationships/oleObject" Target="../embeddings/oleObject2.bin"/><Relationship Id="rId3" Type="http://schemas.openxmlformats.org/officeDocument/2006/relationships/image" Target="../media/image13.wmf"/><Relationship Id="rId2" Type="http://schemas.openxmlformats.org/officeDocument/2006/relationships/oleObject" Target="../embeddings/oleObject1.bin"/><Relationship Id="rId12" Type="http://schemas.openxmlformats.org/officeDocument/2006/relationships/notesSlide" Target="../notesSlides/notesSlide9.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1.emf"/></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0.emf"/><Relationship Id="rId1" Type="http://schemas.openxmlformats.org/officeDocument/2006/relationships/image" Target="../media/image29.emf"/></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39.emf"/><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44.w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75.wmf"/><Relationship Id="rId1" Type="http://schemas.openxmlformats.org/officeDocument/2006/relationships/image" Target="../media/image74.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8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16"/>
          <p:cNvSpPr txBox="1">
            <a:spLocks noChangeArrowheads="1"/>
          </p:cNvSpPr>
          <p:nvPr/>
        </p:nvSpPr>
        <p:spPr bwMode="auto">
          <a:xfrm>
            <a:off x="3441033" y="368518"/>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面向对象分析与设计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
        <p:nvSpPr>
          <p:cNvPr id="6" name="直接连接符 13322"/>
          <p:cNvSpPr>
            <a:spLocks noChangeShapeType="1"/>
          </p:cNvSpPr>
          <p:nvPr/>
        </p:nvSpPr>
        <p:spPr bwMode="auto">
          <a:xfrm>
            <a:off x="0" y="1271854"/>
            <a:ext cx="12192000" cy="30782"/>
          </a:xfrm>
          <a:prstGeom prst="line">
            <a:avLst/>
          </a:prstGeom>
          <a:noFill/>
          <a:ln w="28575">
            <a:solidFill>
              <a:srgbClr val="DA2A26"/>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4884024" y="5828251"/>
            <a:ext cx="1800493" cy="646331"/>
          </a:xfrm>
          <a:prstGeom prst="rect">
            <a:avLst/>
          </a:prstGeom>
          <a:noFill/>
        </p:spPr>
        <p:txBody>
          <a:bodyPr wrap="none" rtlCol="0">
            <a:spAutoFit/>
          </a:bodyPr>
          <a:lstStyle/>
          <a:p>
            <a:pPr algn="ctr"/>
            <a:r>
              <a:rPr lang="zh-CN" altLang="en-US" dirty="0" smtClean="0"/>
              <a:t>西南石油大学</a:t>
            </a:r>
            <a:endParaRPr lang="en-US" altLang="zh-CN" dirty="0" smtClean="0"/>
          </a:p>
          <a:p>
            <a:pPr algn="ctr"/>
            <a:r>
              <a:rPr lang="zh-CN" altLang="en-US" dirty="0" smtClean="0"/>
              <a:t>计算机科学学院</a:t>
            </a:r>
            <a:endParaRPr lang="zh-CN" altLang="en-US" dirty="0"/>
          </a:p>
        </p:txBody>
      </p:sp>
      <p:pic>
        <p:nvPicPr>
          <p:cNvPr id="3" name="图片 2"/>
          <p:cNvPicPr>
            <a:picLocks noChangeAspect="1"/>
          </p:cNvPicPr>
          <p:nvPr/>
        </p:nvPicPr>
        <p:blipFill>
          <a:blip r:embed="rId1"/>
          <a:stretch>
            <a:fillRect/>
          </a:stretch>
        </p:blipFill>
        <p:spPr>
          <a:xfrm>
            <a:off x="3639732" y="1679829"/>
            <a:ext cx="4289078" cy="39746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2392" y="836713"/>
            <a:ext cx="2339102" cy="461665"/>
          </a:xfrm>
          <a:prstGeom prst="rect">
            <a:avLst/>
          </a:prstGeom>
          <a:noFill/>
        </p:spPr>
        <p:txBody>
          <a:bodyPr wrap="none" rtlCol="0">
            <a:spAutoFit/>
          </a:bodyPr>
          <a:lstStyle/>
          <a:p>
            <a:r>
              <a:rPr lang="zh-CN" altLang="en-US" sz="2400" b="1" dirty="0" smtClean="0">
                <a:solidFill>
                  <a:srgbClr val="1B4580"/>
                </a:solidFill>
              </a:rPr>
              <a:t>需求问题：对策</a:t>
            </a:r>
            <a:endParaRPr lang="zh-CN" altLang="en-US" sz="2400" b="1" dirty="0">
              <a:solidFill>
                <a:srgbClr val="1B4580"/>
              </a:solidFill>
            </a:endParaRPr>
          </a:p>
        </p:txBody>
      </p:sp>
      <p:sp>
        <p:nvSpPr>
          <p:cNvPr id="9" name="Text Box 3"/>
          <p:cNvSpPr txBox="1">
            <a:spLocks noChangeArrowheads="1"/>
          </p:cNvSpPr>
          <p:nvPr/>
        </p:nvSpPr>
        <p:spPr bwMode="auto">
          <a:xfrm>
            <a:off x="2351113" y="2471688"/>
            <a:ext cx="1368425" cy="519113"/>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难捕获</a:t>
            </a:r>
            <a:endPar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Text Box 4"/>
          <p:cNvSpPr txBox="1">
            <a:spLocks noChangeArrowheads="1"/>
          </p:cNvSpPr>
          <p:nvPr/>
        </p:nvSpPr>
        <p:spPr bwMode="auto">
          <a:xfrm>
            <a:off x="2352700" y="3990926"/>
            <a:ext cx="1714500" cy="519112"/>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易变</a:t>
            </a:r>
            <a:endPar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 name="Text Box 5"/>
          <p:cNvSpPr txBox="1">
            <a:spLocks noChangeArrowheads="1"/>
          </p:cNvSpPr>
          <p:nvPr/>
        </p:nvSpPr>
        <p:spPr bwMode="auto">
          <a:xfrm>
            <a:off x="4295799" y="2492326"/>
            <a:ext cx="3167063" cy="519113"/>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kumimoji="0"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从用户视角看问题</a:t>
            </a:r>
            <a:endParaRPr kumimoji="0"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Text Box 6"/>
          <p:cNvSpPr txBox="1">
            <a:spLocks noChangeArrowheads="1"/>
          </p:cNvSpPr>
          <p:nvPr/>
        </p:nvSpPr>
        <p:spPr bwMode="auto">
          <a:xfrm>
            <a:off x="4294213" y="3990926"/>
            <a:ext cx="3340100" cy="519112"/>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合理的结构</a:t>
            </a:r>
            <a:endParaRPr kumimoji="0"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3" name="Text Box 7"/>
          <p:cNvSpPr txBox="1">
            <a:spLocks noChangeArrowheads="1"/>
          </p:cNvSpPr>
          <p:nvPr/>
        </p:nvSpPr>
        <p:spPr bwMode="auto">
          <a:xfrm>
            <a:off x="8758263" y="3278138"/>
            <a:ext cx="1152525"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kumimoji="0" lang="zh-CN" altLang="en-US" sz="3200" b="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用例</a:t>
            </a:r>
            <a:endParaRPr kumimoji="0" lang="zh-CN" altLang="en-US" sz="3200" b="1">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4" name="AutoShape 8"/>
          <p:cNvSpPr>
            <a:spLocks noChangeArrowheads="1"/>
          </p:cNvSpPr>
          <p:nvPr/>
        </p:nvSpPr>
        <p:spPr bwMode="auto">
          <a:xfrm>
            <a:off x="3716363" y="2492326"/>
            <a:ext cx="649287" cy="485775"/>
          </a:xfrm>
          <a:prstGeom prst="rightArrow">
            <a:avLst>
              <a:gd name="adj1" fmla="val 50000"/>
              <a:gd name="adj2" fmla="val 33415"/>
            </a:avLst>
          </a:prstGeom>
          <a:solidFill>
            <a:schemeClr val="folHlink"/>
          </a:solidFill>
          <a:ln w="12700">
            <a:solidFill>
              <a:schemeClr val="tx1"/>
            </a:solidFill>
            <a:miter lim="800000"/>
            <a:headEnd type="none" w="sm" len="sm"/>
            <a:tailEnd type="none" w="sm" len="sm"/>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5" name="AutoShape 9"/>
          <p:cNvSpPr>
            <a:spLocks noChangeArrowheads="1"/>
          </p:cNvSpPr>
          <p:nvPr/>
        </p:nvSpPr>
        <p:spPr bwMode="auto">
          <a:xfrm>
            <a:off x="7607325" y="3363863"/>
            <a:ext cx="1150938" cy="485775"/>
          </a:xfrm>
          <a:prstGeom prst="rightArrow">
            <a:avLst>
              <a:gd name="adj1" fmla="val 50000"/>
              <a:gd name="adj2" fmla="val 59232"/>
            </a:avLst>
          </a:prstGeom>
          <a:solidFill>
            <a:schemeClr val="folHlink"/>
          </a:solidFill>
          <a:ln w="12700">
            <a:solidFill>
              <a:schemeClr val="tx1"/>
            </a:solidFill>
            <a:miter lim="800000"/>
            <a:headEnd type="none" w="sm" len="sm"/>
            <a:tailEnd type="none" w="sm" len="sm"/>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6" name="AutoShape 10"/>
          <p:cNvSpPr/>
          <p:nvPr/>
        </p:nvSpPr>
        <p:spPr bwMode="auto">
          <a:xfrm>
            <a:off x="7391425" y="2571701"/>
            <a:ext cx="73025" cy="1944687"/>
          </a:xfrm>
          <a:prstGeom prst="rightBrace">
            <a:avLst>
              <a:gd name="adj1" fmla="val 221920"/>
              <a:gd name="adj2" fmla="val 50000"/>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7" name="AutoShape 11"/>
          <p:cNvSpPr>
            <a:spLocks noChangeArrowheads="1"/>
          </p:cNvSpPr>
          <p:nvPr/>
        </p:nvSpPr>
        <p:spPr bwMode="auto">
          <a:xfrm>
            <a:off x="3717950" y="4024263"/>
            <a:ext cx="649288" cy="485775"/>
          </a:xfrm>
          <a:prstGeom prst="rightArrow">
            <a:avLst>
              <a:gd name="adj1" fmla="val 50000"/>
              <a:gd name="adj2" fmla="val 33415"/>
            </a:avLst>
          </a:prstGeom>
          <a:solidFill>
            <a:schemeClr val="folHlink"/>
          </a:solidFill>
          <a:ln w="12700">
            <a:solidFill>
              <a:schemeClr val="tx1"/>
            </a:solidFill>
            <a:miter lim="800000"/>
            <a:headEnd type="none" w="sm" len="sm"/>
            <a:tailEnd type="none" w="sm" len="sm"/>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P spid="15" grpId="0" animBg="1"/>
      <p:bldP spid="16" grpId="0" animBg="1"/>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、识别参与者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3323" y="958334"/>
            <a:ext cx="172354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识别参与者</a:t>
            </a:r>
            <a:endParaRPr lang="zh-CN" altLang="en-US" sz="2400" b="1" dirty="0">
              <a:latin typeface="微软雅黑" panose="020B0503020204020204" pitchFamily="34" charset="-122"/>
              <a:ea typeface="微软雅黑" panose="020B0503020204020204" pitchFamily="34" charset="-122"/>
            </a:endParaRPr>
          </a:p>
        </p:txBody>
      </p:sp>
      <p:sp>
        <p:nvSpPr>
          <p:cNvPr id="4" name="矩形 3"/>
          <p:cNvSpPr/>
          <p:nvPr/>
        </p:nvSpPr>
        <p:spPr>
          <a:xfrm>
            <a:off x="373323" y="2016363"/>
            <a:ext cx="5562388" cy="4247317"/>
          </a:xfrm>
          <a:prstGeom prst="rect">
            <a:avLst/>
          </a:prstGeom>
          <a:ln>
            <a:solidFill>
              <a:schemeClr val="tx1"/>
            </a:solidFill>
          </a:ln>
        </p:spPr>
        <p:txBody>
          <a:bodyPr wrap="square">
            <a:spAutoFit/>
          </a:bodyPr>
          <a:lstStyle/>
          <a:p>
            <a:pPr>
              <a:lnSpc>
                <a:spcPct val="150000"/>
              </a:lnSpc>
              <a:buFont typeface="Wingdings" panose="05000000000000000000" pitchFamily="2" charset="2"/>
              <a:buNone/>
            </a:pPr>
            <a:r>
              <a:rPr lang="zh-CN" altLang="en-US" sz="2000" b="1" dirty="0" smtClean="0">
                <a:solidFill>
                  <a:schemeClr val="folHlink"/>
                </a:solidFill>
                <a:latin typeface="微软雅黑" panose="020B0503020204020204" pitchFamily="34" charset="-122"/>
                <a:ea typeface="微软雅黑" panose="020B0503020204020204" pitchFamily="34" charset="-122"/>
              </a:rPr>
              <a:t>执行</a:t>
            </a:r>
            <a:r>
              <a:rPr lang="zh-CN" altLang="en-US" sz="2000" b="1" dirty="0">
                <a:solidFill>
                  <a:schemeClr val="folHlink"/>
                </a:solidFill>
                <a:latin typeface="微软雅黑" panose="020B0503020204020204" pitchFamily="34" charset="-122"/>
                <a:ea typeface="微软雅黑" panose="020B0503020204020204" pitchFamily="34" charset="-122"/>
              </a:rPr>
              <a:t>功能：</a:t>
            </a:r>
            <a:endParaRPr lang="zh-CN" altLang="en-US" sz="2000" b="1" dirty="0">
              <a:solidFill>
                <a:schemeClr val="fo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谁使用系统提供的主要功能？（主要角色）</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图书借阅员</a:t>
            </a:r>
            <a:endParaRPr lang="zh-CN" altLang="en-US" sz="2000" dirty="0">
              <a:solidFill>
                <a:schemeClr va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谁来维护、管理系统？（次要角色）</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图书管理员、系统管理员</a:t>
            </a:r>
            <a:endParaRPr lang="zh-CN" altLang="en-US" sz="2000" dirty="0">
              <a:solidFill>
                <a:schemeClr va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谁需要借助于系统完成日常工作任务？</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hlink"/>
                </a:solidFill>
                <a:latin typeface="微软雅黑" panose="020B0503020204020204" pitchFamily="34" charset="-122"/>
                <a:ea typeface="微软雅黑" panose="020B0503020204020204" pitchFamily="34" charset="-122"/>
              </a:rPr>
              <a:t>图书借阅员、图书管理员、系统管理员、</a:t>
            </a:r>
            <a:r>
              <a:rPr lang="zh-CN" altLang="en-US" sz="2000" dirty="0" smtClean="0">
                <a:solidFill>
                  <a:schemeClr val="hlink"/>
                </a:solidFill>
                <a:latin typeface="微软雅黑" panose="020B0503020204020204" pitchFamily="34" charset="-122"/>
                <a:ea typeface="微软雅黑" panose="020B0503020204020204" pitchFamily="34" charset="-122"/>
              </a:rPr>
              <a:t>借阅者</a:t>
            </a:r>
            <a:endParaRPr lang="en-US" altLang="zh-CN" sz="2000" dirty="0" smtClean="0">
              <a:solidFill>
                <a:schemeClr val="hlink"/>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endParaRPr lang="en-US" altLang="zh-CN" sz="2000" dirty="0">
              <a:solidFill>
                <a:schemeClr val="hlink"/>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endParaRPr lang="zh-CN" altLang="en-US" sz="2000" dirty="0">
              <a:solidFill>
                <a:schemeClr val="hlink"/>
              </a:solidFill>
              <a:latin typeface="微软雅黑" panose="020B0503020204020204" pitchFamily="34" charset="-122"/>
              <a:ea typeface="微软雅黑" panose="020B0503020204020204" pitchFamily="34" charset="-122"/>
            </a:endParaRPr>
          </a:p>
        </p:txBody>
      </p:sp>
      <p:sp>
        <p:nvSpPr>
          <p:cNvPr id="5" name="矩形 4"/>
          <p:cNvSpPr/>
          <p:nvPr/>
        </p:nvSpPr>
        <p:spPr>
          <a:xfrm>
            <a:off x="6475207" y="2062530"/>
            <a:ext cx="5111204" cy="4201150"/>
          </a:xfrm>
          <a:prstGeom prst="rect">
            <a:avLst/>
          </a:prstGeom>
          <a:ln>
            <a:solidFill>
              <a:schemeClr val="tx1"/>
            </a:solidFill>
          </a:ln>
        </p:spPr>
        <p:txBody>
          <a:bodyPr wrap="square">
            <a:spAutoFit/>
          </a:bodyPr>
          <a:lstStyle/>
          <a:p>
            <a:pPr algn="just">
              <a:lnSpc>
                <a:spcPct val="150000"/>
              </a:lnSpc>
              <a:buFont typeface="Wingdings" panose="05000000000000000000" pitchFamily="2" charset="2"/>
              <a:buNone/>
            </a:pPr>
            <a:r>
              <a:rPr lang="zh-CN" altLang="en-US" b="1" dirty="0">
                <a:solidFill>
                  <a:schemeClr val="folHlink"/>
                </a:solidFill>
                <a:latin typeface="微软雅黑" panose="020B0503020204020204" pitchFamily="34" charset="-122"/>
                <a:ea typeface="微软雅黑" panose="020B0503020204020204" pitchFamily="34" charset="-122"/>
              </a:rPr>
              <a:t>交互：</a:t>
            </a:r>
            <a:endParaRPr lang="zh-CN" altLang="en-US" b="1" dirty="0">
              <a:solidFill>
                <a:schemeClr val="fo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系统需要控制的硬件设备有哪些？</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读卡器、打印机等</a:t>
            </a:r>
            <a:endParaRPr lang="zh-CN" altLang="en-US" sz="2000" dirty="0">
              <a:solidFill>
                <a:schemeClr va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系统需要与其他哪些系统交互？</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毕业生系统等</a:t>
            </a:r>
            <a:endParaRPr lang="zh-CN" altLang="en-US" sz="2000" dirty="0">
              <a:solidFill>
                <a:schemeClr val="hlink"/>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系统从哪儿得到信息？</a:t>
            </a:r>
            <a:endParaRPr lang="zh-CN" altLang="en-US" sz="2000"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学籍系统</a:t>
            </a:r>
            <a:endParaRPr lang="zh-CN" altLang="en-US" sz="2000" dirty="0">
              <a:solidFill>
                <a:schemeClr val="hlink"/>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对系统产生的结果感兴趣的人或事是哪些？</a:t>
            </a:r>
            <a:endParaRPr lang="zh-CN" altLang="en-US"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sz="2000" dirty="0">
                <a:solidFill>
                  <a:schemeClr val="folHlink"/>
                </a:solidFill>
                <a:latin typeface="微软雅黑" panose="020B0503020204020204" pitchFamily="34" charset="-122"/>
                <a:ea typeface="微软雅黑" panose="020B0503020204020204" pitchFamily="34" charset="-122"/>
              </a:rPr>
              <a:t>   </a:t>
            </a:r>
            <a:r>
              <a:rPr lang="zh-CN" altLang="en-US" sz="2000" dirty="0">
                <a:solidFill>
                  <a:schemeClr val="hlink"/>
                </a:solidFill>
                <a:latin typeface="微软雅黑" panose="020B0503020204020204" pitchFamily="34" charset="-122"/>
                <a:ea typeface="微软雅黑" panose="020B0503020204020204" pitchFamily="34" charset="-122"/>
              </a:rPr>
              <a:t>借阅者，图书管理</a:t>
            </a:r>
            <a:r>
              <a:rPr lang="zh-CN" altLang="en-US" sz="2000" dirty="0" smtClean="0">
                <a:solidFill>
                  <a:schemeClr val="hlink"/>
                </a:solidFill>
                <a:latin typeface="微软雅黑" panose="020B0503020204020204" pitchFamily="34" charset="-122"/>
                <a:ea typeface="微软雅黑" panose="020B0503020204020204" pitchFamily="34" charset="-122"/>
              </a:rPr>
              <a:t>人员</a:t>
            </a:r>
            <a:endParaRPr lang="zh-CN" altLang="en-US" sz="2000" dirty="0">
              <a:solidFill>
                <a:schemeClr val="hlink"/>
              </a:solidFill>
              <a:latin typeface="微软雅黑" panose="020B0503020204020204" pitchFamily="34" charset="-122"/>
              <a:ea typeface="微软雅黑" panose="020B0503020204020204" pitchFamily="34" charset="-122"/>
            </a:endParaRPr>
          </a:p>
        </p:txBody>
      </p:sp>
      <p:sp>
        <p:nvSpPr>
          <p:cNvPr id="7" name="矩形 6"/>
          <p:cNvSpPr/>
          <p:nvPr/>
        </p:nvSpPr>
        <p:spPr>
          <a:xfrm>
            <a:off x="2493982" y="838942"/>
            <a:ext cx="4185761" cy="581057"/>
          </a:xfrm>
          <a:prstGeom prst="rect">
            <a:avLst/>
          </a:prstGeom>
        </p:spPr>
        <p:txBody>
          <a:bodyPr wrap="none">
            <a:spAutoFit/>
          </a:bodyPr>
          <a:lstStyle/>
          <a:p>
            <a:pPr>
              <a:lnSpc>
                <a:spcPct val="150000"/>
              </a:lnSpc>
              <a:buFont typeface="Wingdings" panose="05000000000000000000" pitchFamily="2" charset="2"/>
              <a:buNone/>
            </a:pPr>
            <a:r>
              <a:rPr lang="zh-CN" altLang="en-US" sz="2400" b="1" dirty="0">
                <a:solidFill>
                  <a:srgbClr val="FF0000"/>
                </a:solidFill>
                <a:latin typeface="微软雅黑" panose="020B0503020204020204" pitchFamily="34" charset="-122"/>
                <a:ea typeface="微软雅黑" panose="020B0503020204020204" pitchFamily="34" charset="-122"/>
              </a:rPr>
              <a:t>通过向用户提问来识别角色：</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识别参与者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3323" y="958334"/>
            <a:ext cx="172354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识别参与者</a:t>
            </a:r>
            <a:endParaRPr lang="zh-CN" altLang="en-US" sz="2400" b="1" dirty="0">
              <a:latin typeface="微软雅黑" panose="020B0503020204020204" pitchFamily="34" charset="-122"/>
              <a:ea typeface="微软雅黑" panose="020B0503020204020204" pitchFamily="34" charset="-122"/>
            </a:endParaRPr>
          </a:p>
        </p:txBody>
      </p:sp>
      <p:sp>
        <p:nvSpPr>
          <p:cNvPr id="4" name="矩形 3"/>
          <p:cNvSpPr/>
          <p:nvPr/>
        </p:nvSpPr>
        <p:spPr>
          <a:xfrm>
            <a:off x="2410327" y="2028872"/>
            <a:ext cx="7154778" cy="2862322"/>
          </a:xfrm>
          <a:prstGeom prst="rect">
            <a:avLst/>
          </a:prstGeom>
          <a:ln>
            <a:solidFill>
              <a:schemeClr val="tx1"/>
            </a:solidFill>
          </a:ln>
        </p:spPr>
        <p:txBody>
          <a:bodyPr wrap="square">
            <a:spAutoFit/>
          </a:bodyPr>
          <a:lstStyle/>
          <a:p>
            <a:pPr>
              <a:lnSpc>
                <a:spcPct val="15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参与者：</a:t>
            </a:r>
            <a:endParaRPr lang="en-US" altLang="zh-CN" sz="2400" b="1"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       图书</a:t>
            </a:r>
            <a:r>
              <a:rPr lang="zh-CN" altLang="en-US" sz="2400" dirty="0">
                <a:latin typeface="微软雅黑" panose="020B0503020204020204" pitchFamily="34" charset="-122"/>
                <a:ea typeface="微软雅黑" panose="020B0503020204020204" pitchFamily="34" charset="-122"/>
              </a:rPr>
              <a:t>借阅员、图书管理员、系统管理员、</a:t>
            </a:r>
            <a:r>
              <a:rPr lang="zh-CN" altLang="en-US" sz="2400" dirty="0" smtClean="0">
                <a:latin typeface="微软雅黑" panose="020B0503020204020204" pitchFamily="34" charset="-122"/>
                <a:ea typeface="微软雅黑" panose="020B0503020204020204" pitchFamily="34" charset="-122"/>
              </a:rPr>
              <a:t>读者</a:t>
            </a:r>
            <a:endParaRPr lang="en-US" altLang="zh-CN" sz="2400" dirty="0" smtClean="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endParaRPr lang="zh-CN" altLang="en-US"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可选参与者：</a:t>
            </a:r>
            <a:endParaRPr lang="zh-CN" altLang="en-US" sz="2400"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毕业生</a:t>
            </a:r>
            <a:r>
              <a:rPr lang="zh-CN" altLang="en-US" sz="2400" dirty="0">
                <a:latin typeface="微软雅黑" panose="020B0503020204020204" pitchFamily="34" charset="-122"/>
                <a:ea typeface="微软雅黑" panose="020B0503020204020204" pitchFamily="34" charset="-122"/>
              </a:rPr>
              <a:t>系统、学籍系统</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识别用例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3323" y="958334"/>
            <a:ext cx="1415772"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识别用例</a:t>
            </a:r>
            <a:endParaRPr lang="zh-CN" altLang="en-US" sz="2400" b="1" dirty="0">
              <a:latin typeface="微软雅黑" panose="020B0503020204020204" pitchFamily="34" charset="-122"/>
              <a:ea typeface="微软雅黑" panose="020B0503020204020204" pitchFamily="34" charset="-122"/>
            </a:endParaRPr>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08617" y="1315202"/>
            <a:ext cx="1081088"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617" y="2396289"/>
            <a:ext cx="1008063"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055" y="3691689"/>
            <a:ext cx="935037"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392" y="2035927"/>
            <a:ext cx="1296988"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0280" y="1172327"/>
            <a:ext cx="11318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3305" y="4915652"/>
            <a:ext cx="1223962"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3892" y="1748589"/>
            <a:ext cx="935038"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0867" y="3188452"/>
            <a:ext cx="10795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2305" y="4628314"/>
            <a:ext cx="93503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ine 14"/>
          <p:cNvSpPr>
            <a:spLocks noChangeShapeType="1"/>
          </p:cNvSpPr>
          <p:nvPr/>
        </p:nvSpPr>
        <p:spPr bwMode="auto">
          <a:xfrm flipV="1">
            <a:off x="3100555" y="1748589"/>
            <a:ext cx="1152525" cy="7207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5"/>
          <p:cNvSpPr>
            <a:spLocks noChangeShapeType="1"/>
          </p:cNvSpPr>
          <p:nvPr/>
        </p:nvSpPr>
        <p:spPr bwMode="auto">
          <a:xfrm>
            <a:off x="3100555" y="2467727"/>
            <a:ext cx="1079500" cy="21590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6"/>
          <p:cNvSpPr>
            <a:spLocks noChangeShapeType="1"/>
          </p:cNvSpPr>
          <p:nvPr/>
        </p:nvSpPr>
        <p:spPr bwMode="auto">
          <a:xfrm>
            <a:off x="3100555" y="2467727"/>
            <a:ext cx="1152525" cy="13684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7"/>
          <p:cNvSpPr>
            <a:spLocks noChangeShapeType="1"/>
          </p:cNvSpPr>
          <p:nvPr/>
        </p:nvSpPr>
        <p:spPr bwMode="auto">
          <a:xfrm>
            <a:off x="6772442" y="1675564"/>
            <a:ext cx="1584325" cy="21590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8"/>
          <p:cNvSpPr>
            <a:spLocks noChangeShapeType="1"/>
          </p:cNvSpPr>
          <p:nvPr/>
        </p:nvSpPr>
        <p:spPr bwMode="auto">
          <a:xfrm flipV="1">
            <a:off x="6701005" y="4988677"/>
            <a:ext cx="1584325" cy="2889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9"/>
          <p:cNvSpPr>
            <a:spLocks noChangeShapeType="1"/>
          </p:cNvSpPr>
          <p:nvPr/>
        </p:nvSpPr>
        <p:spPr bwMode="auto">
          <a:xfrm flipV="1">
            <a:off x="6701005" y="3475789"/>
            <a:ext cx="1584325" cy="1801813"/>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0"/>
          <p:cNvSpPr>
            <a:spLocks noChangeShapeType="1"/>
          </p:cNvSpPr>
          <p:nvPr/>
        </p:nvSpPr>
        <p:spPr bwMode="auto">
          <a:xfrm flipV="1">
            <a:off x="6701005" y="2180389"/>
            <a:ext cx="1655762" cy="30956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6955" y="4915652"/>
            <a:ext cx="83185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180" y="5204577"/>
            <a:ext cx="93503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Line 23"/>
          <p:cNvSpPr>
            <a:spLocks noChangeShapeType="1"/>
          </p:cNvSpPr>
          <p:nvPr/>
        </p:nvSpPr>
        <p:spPr bwMode="auto">
          <a:xfrm>
            <a:off x="2668755" y="5276014"/>
            <a:ext cx="1295400" cy="144463"/>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4"/>
          <p:cNvSpPr>
            <a:spLocks noChangeShapeType="1"/>
          </p:cNvSpPr>
          <p:nvPr/>
        </p:nvSpPr>
        <p:spPr bwMode="auto">
          <a:xfrm flipH="1" flipV="1">
            <a:off x="4900780" y="1748589"/>
            <a:ext cx="1584325" cy="33115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5"/>
          <p:cNvSpPr>
            <a:spLocks noChangeShapeType="1"/>
          </p:cNvSpPr>
          <p:nvPr/>
        </p:nvSpPr>
        <p:spPr bwMode="auto">
          <a:xfrm flipH="1">
            <a:off x="4972217" y="1531102"/>
            <a:ext cx="1512888" cy="73025"/>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用例描述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73323" y="958334"/>
            <a:ext cx="1415772"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用例描述</a:t>
            </a:r>
            <a:endParaRPr lang="zh-CN" altLang="en-US" sz="2400" b="1" dirty="0">
              <a:latin typeface="微软雅黑" panose="020B0503020204020204" pitchFamily="34" charset="-122"/>
              <a:ea typeface="微软雅黑" panose="020B0503020204020204" pitchFamily="34" charset="-122"/>
            </a:endParaRPr>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445" y="2103521"/>
            <a:ext cx="1635531" cy="1530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2"/>
          <a:stretch>
            <a:fillRect/>
          </a:stretch>
        </p:blipFill>
        <p:spPr>
          <a:xfrm>
            <a:off x="3302722" y="710783"/>
            <a:ext cx="7309132" cy="6164127"/>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3970" y="1977390"/>
            <a:ext cx="12219305" cy="266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 184"/>
          <p:cNvSpPr/>
          <p:nvPr/>
        </p:nvSpPr>
        <p:spPr>
          <a:xfrm>
            <a:off x="-120650" y="-74930"/>
            <a:ext cx="3164840" cy="3164840"/>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 184"/>
          <p:cNvSpPr/>
          <p:nvPr/>
        </p:nvSpPr>
        <p:spPr>
          <a:xfrm>
            <a:off x="424815" y="1188085"/>
            <a:ext cx="3803650" cy="3803650"/>
          </a:xfrm>
          <a:prstGeom prst="ellipse">
            <a:avLst/>
          </a:prstGeom>
          <a:blipFill rotWithShape="1">
            <a:blip r:embed="rId1"/>
            <a:stretch>
              <a:fillRect/>
            </a:stretch>
          </a:blipFill>
          <a:ln w="63500">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 184"/>
          <p:cNvSpPr/>
          <p:nvPr/>
        </p:nvSpPr>
        <p:spPr>
          <a:xfrm>
            <a:off x="225425" y="4904740"/>
            <a:ext cx="1377315" cy="1377315"/>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184"/>
          <p:cNvSpPr/>
          <p:nvPr/>
        </p:nvSpPr>
        <p:spPr>
          <a:xfrm>
            <a:off x="3788410" y="4352925"/>
            <a:ext cx="1377315" cy="137731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84"/>
          <p:cNvSpPr/>
          <p:nvPr/>
        </p:nvSpPr>
        <p:spPr>
          <a:xfrm>
            <a:off x="3474720" y="586105"/>
            <a:ext cx="1121410" cy="112141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184"/>
          <p:cNvSpPr/>
          <p:nvPr/>
        </p:nvSpPr>
        <p:spPr>
          <a:xfrm>
            <a:off x="4441825" y="1482090"/>
            <a:ext cx="937260" cy="93726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矩形 259"/>
          <p:cNvSpPr>
            <a:spLocks noChangeArrowheads="1"/>
          </p:cNvSpPr>
          <p:nvPr/>
        </p:nvSpPr>
        <p:spPr bwMode="auto">
          <a:xfrm>
            <a:off x="5357424" y="2746990"/>
            <a:ext cx="69545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l">
              <a:buNone/>
            </a:pPr>
            <a:r>
              <a:rPr lang="zh-CN" sz="6000" b="1" dirty="0">
                <a:solidFill>
                  <a:schemeClr val="bg1"/>
                </a:solidFill>
                <a:effectLst>
                  <a:outerShdw blurRad="38100" dist="38100" dir="2700000" algn="tl">
                    <a:srgbClr val="000000">
                      <a:alpha val="43137"/>
                    </a:srgbClr>
                  </a:outerShdw>
                </a:effectLst>
                <a:cs typeface="Arial" panose="020B0604020202020204" pitchFamily="34" charset="0"/>
              </a:rPr>
              <a:t>感谢您</a:t>
            </a:r>
            <a:r>
              <a:rPr lang="zh-CN" sz="6000" b="1" dirty="0" smtClean="0">
                <a:solidFill>
                  <a:schemeClr val="bg1"/>
                </a:solidFill>
                <a:effectLst>
                  <a:outerShdw blurRad="38100" dist="38100" dir="2700000" algn="tl">
                    <a:srgbClr val="000000">
                      <a:alpha val="43137"/>
                    </a:srgbClr>
                  </a:outerShdw>
                </a:effectLst>
                <a:cs typeface="Arial" panose="020B0604020202020204" pitchFamily="34" charset="0"/>
              </a:rPr>
              <a:t>的观看</a:t>
            </a:r>
            <a:endParaRPr lang="zh-CN" sz="60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2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22392" y="836713"/>
            <a:ext cx="3262432" cy="461665"/>
          </a:xfrm>
          <a:prstGeom prst="rect">
            <a:avLst/>
          </a:prstGeom>
          <a:noFill/>
        </p:spPr>
        <p:txBody>
          <a:bodyPr wrap="none" rtlCol="0">
            <a:spAutoFit/>
          </a:bodyPr>
          <a:lstStyle/>
          <a:p>
            <a:r>
              <a:rPr lang="zh-CN" altLang="en-US" sz="2400" b="1" dirty="0" smtClean="0">
                <a:solidFill>
                  <a:srgbClr val="1B4580"/>
                </a:solidFill>
              </a:rPr>
              <a:t>以用例为中心组织需求</a:t>
            </a:r>
            <a:endParaRPr lang="zh-CN" altLang="en-US" sz="2400" b="1" dirty="0">
              <a:solidFill>
                <a:srgbClr val="1B4580"/>
              </a:solidFill>
            </a:endParaRPr>
          </a:p>
        </p:txBody>
      </p:sp>
      <p:sp>
        <p:nvSpPr>
          <p:cNvPr id="10" name="Oval 3"/>
          <p:cNvSpPr>
            <a:spLocks noChangeArrowheads="1"/>
          </p:cNvSpPr>
          <p:nvPr/>
        </p:nvSpPr>
        <p:spPr bwMode="auto">
          <a:xfrm>
            <a:off x="4829664" y="3115042"/>
            <a:ext cx="1150938" cy="10795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微软雅黑" panose="020B0503020204020204" pitchFamily="34" charset="-122"/>
              <a:ea typeface="微软雅黑" panose="020B0503020204020204" pitchFamily="34" charset="-122"/>
            </a:endParaRPr>
          </a:p>
        </p:txBody>
      </p:sp>
      <p:sp>
        <p:nvSpPr>
          <p:cNvPr id="11" name="Oval 4"/>
          <p:cNvSpPr>
            <a:spLocks noChangeArrowheads="1"/>
          </p:cNvSpPr>
          <p:nvPr/>
        </p:nvSpPr>
        <p:spPr bwMode="auto">
          <a:xfrm>
            <a:off x="4758227" y="3042017"/>
            <a:ext cx="1295400" cy="1223962"/>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p:nvSpPr>
        <p:spPr bwMode="auto">
          <a:xfrm>
            <a:off x="4901102" y="3400792"/>
            <a:ext cx="1008062" cy="461665"/>
          </a:xfrm>
          <a:prstGeom prst="rect">
            <a:avLst/>
          </a:prstGeom>
          <a:noFill/>
          <a:ln w="28575">
            <a:noFill/>
            <a:miter lim="800000"/>
          </a:ln>
          <a:effectLst/>
        </p:spPr>
        <p:txBody>
          <a:bodyPr>
            <a:spAutoFit/>
          </a:bodyPr>
          <a:lstStyle/>
          <a:p>
            <a:pPr algn="ctr">
              <a:spcBef>
                <a:spcPct val="50000"/>
              </a:spcBef>
              <a:defRPr/>
            </a:pPr>
            <a:r>
              <a:rPr kumimoji="0" lang="zh-CN" altLang="en-US" sz="2400" b="1">
                <a:solidFill>
                  <a:srgbClr val="FF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用例</a:t>
            </a:r>
            <a:endParaRPr kumimoji="0" lang="zh-CN" altLang="en-US" sz="2400" b="1">
              <a:solidFill>
                <a:srgbClr val="FF33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3" name="Oval 6"/>
          <p:cNvSpPr>
            <a:spLocks noChangeArrowheads="1"/>
          </p:cNvSpPr>
          <p:nvPr/>
        </p:nvSpPr>
        <p:spPr bwMode="auto">
          <a:xfrm>
            <a:off x="2958002" y="1313229"/>
            <a:ext cx="4895850" cy="4537075"/>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微软雅黑" panose="020B0503020204020204" pitchFamily="34" charset="-122"/>
              <a:ea typeface="微软雅黑" panose="020B0503020204020204" pitchFamily="34" charset="-122"/>
            </a:endParaRPr>
          </a:p>
        </p:txBody>
      </p:sp>
      <p:sp>
        <p:nvSpPr>
          <p:cNvPr id="14" name="Line 7"/>
          <p:cNvSpPr>
            <a:spLocks noChangeShapeType="1"/>
          </p:cNvSpPr>
          <p:nvPr/>
        </p:nvSpPr>
        <p:spPr bwMode="auto">
          <a:xfrm flipV="1">
            <a:off x="5909164" y="2033954"/>
            <a:ext cx="1225550" cy="1223963"/>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5" name="Line 8"/>
          <p:cNvSpPr>
            <a:spLocks noChangeShapeType="1"/>
          </p:cNvSpPr>
          <p:nvPr/>
        </p:nvSpPr>
        <p:spPr bwMode="auto">
          <a:xfrm>
            <a:off x="6053627" y="3761154"/>
            <a:ext cx="1800225" cy="144463"/>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6" name="Line 9"/>
          <p:cNvSpPr>
            <a:spLocks noChangeShapeType="1"/>
          </p:cNvSpPr>
          <p:nvPr/>
        </p:nvSpPr>
        <p:spPr bwMode="auto">
          <a:xfrm flipV="1">
            <a:off x="5405927" y="1313229"/>
            <a:ext cx="71437" cy="1728788"/>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7" name="Line 10"/>
          <p:cNvSpPr>
            <a:spLocks noChangeShapeType="1"/>
          </p:cNvSpPr>
          <p:nvPr/>
        </p:nvSpPr>
        <p:spPr bwMode="auto">
          <a:xfrm flipH="1" flipV="1">
            <a:off x="3748577" y="1960929"/>
            <a:ext cx="1223962" cy="1223963"/>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flipH="1">
            <a:off x="3532677" y="4050079"/>
            <a:ext cx="1368425" cy="1008063"/>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19" name="Line 12"/>
          <p:cNvSpPr>
            <a:spLocks noChangeShapeType="1"/>
          </p:cNvSpPr>
          <p:nvPr/>
        </p:nvSpPr>
        <p:spPr bwMode="auto">
          <a:xfrm>
            <a:off x="5332902" y="4265979"/>
            <a:ext cx="0" cy="158432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0" name="Line 13"/>
          <p:cNvSpPr>
            <a:spLocks noChangeShapeType="1"/>
          </p:cNvSpPr>
          <p:nvPr/>
        </p:nvSpPr>
        <p:spPr bwMode="auto">
          <a:xfrm>
            <a:off x="5837727" y="4121517"/>
            <a:ext cx="1223962" cy="115252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1" name="Line 14"/>
          <p:cNvSpPr>
            <a:spLocks noChangeShapeType="1"/>
          </p:cNvSpPr>
          <p:nvPr/>
        </p:nvSpPr>
        <p:spPr bwMode="auto">
          <a:xfrm flipH="1">
            <a:off x="2956414" y="3618279"/>
            <a:ext cx="1800225"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a:lstStyle/>
          <a:p>
            <a:endParaRPr lang="zh-CN" altLang="en-US" sz="2400" b="1">
              <a:latin typeface="微软雅黑" panose="020B0503020204020204" pitchFamily="34" charset="-122"/>
              <a:ea typeface="微软雅黑" panose="020B0503020204020204" pitchFamily="34" charset="-122"/>
            </a:endParaRPr>
          </a:p>
        </p:txBody>
      </p:sp>
      <p:sp>
        <p:nvSpPr>
          <p:cNvPr id="22" name="Text Box 15"/>
          <p:cNvSpPr txBox="1">
            <a:spLocks noChangeArrowheads="1"/>
          </p:cNvSpPr>
          <p:nvPr/>
        </p:nvSpPr>
        <p:spPr bwMode="auto">
          <a:xfrm>
            <a:off x="5548802" y="2105392"/>
            <a:ext cx="1152525" cy="830997"/>
          </a:xfrm>
          <a:prstGeom prst="rect">
            <a:avLst/>
          </a:prstGeom>
          <a:noFill/>
          <a:ln w="28575">
            <a:noFill/>
            <a:miter lim="800000"/>
          </a:ln>
          <a:effectLst/>
        </p:spPr>
        <p:txBody>
          <a:bodyPr>
            <a:spAutoFit/>
          </a:bodyPr>
          <a:lstStyle/>
          <a:p>
            <a:pPr>
              <a:spcBef>
                <a:spcPct val="50000"/>
              </a:spcBef>
              <a:defRPr/>
            </a:pPr>
            <a:r>
              <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可支持性</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3" name="Text Box 16"/>
          <p:cNvSpPr txBox="1">
            <a:spLocks noChangeArrowheads="1"/>
          </p:cNvSpPr>
          <p:nvPr/>
        </p:nvSpPr>
        <p:spPr bwMode="auto">
          <a:xfrm>
            <a:off x="6340964" y="3042017"/>
            <a:ext cx="1439863" cy="461665"/>
          </a:xfrm>
          <a:prstGeom prst="rect">
            <a:avLst/>
          </a:prstGeom>
          <a:noFill/>
          <a:ln w="28575">
            <a:noFill/>
            <a:miter lim="800000"/>
          </a:ln>
          <a:effectLst/>
        </p:spPr>
        <p:txBody>
          <a:bodyPr>
            <a:spAutoFit/>
          </a:bodyPr>
          <a:lstStyle/>
          <a:p>
            <a:pPr>
              <a:spcBef>
                <a:spcPct val="50000"/>
              </a:spcBef>
              <a:defRPr/>
            </a:pPr>
            <a:r>
              <a:rPr kumimoji="0"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数据需求</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4" name="Text Box 17"/>
          <p:cNvSpPr txBox="1">
            <a:spLocks noChangeArrowheads="1"/>
          </p:cNvSpPr>
          <p:nvPr/>
        </p:nvSpPr>
        <p:spPr bwMode="auto">
          <a:xfrm>
            <a:off x="6198089" y="4042142"/>
            <a:ext cx="1511300" cy="461665"/>
          </a:xfrm>
          <a:prstGeom prst="rect">
            <a:avLst/>
          </a:prstGeom>
          <a:noFill/>
          <a:ln w="28575">
            <a:noFill/>
            <a:miter lim="800000"/>
          </a:ln>
          <a:effectLst/>
        </p:spPr>
        <p:txBody>
          <a:bodyPr>
            <a:spAutoFit/>
          </a:bodyPr>
          <a:lstStyle/>
          <a:p>
            <a:pPr>
              <a:spcBef>
                <a:spcPct val="50000"/>
              </a:spcBef>
              <a:defRPr/>
            </a:pPr>
            <a:r>
              <a:rPr kumimoji="0"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业务规则</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Text Box 18"/>
          <p:cNvSpPr txBox="1">
            <a:spLocks noChangeArrowheads="1"/>
          </p:cNvSpPr>
          <p:nvPr/>
        </p:nvSpPr>
        <p:spPr bwMode="auto">
          <a:xfrm>
            <a:off x="5405927" y="4834304"/>
            <a:ext cx="1295400" cy="830997"/>
          </a:xfrm>
          <a:prstGeom prst="rect">
            <a:avLst/>
          </a:prstGeom>
          <a:noFill/>
          <a:ln w="28575">
            <a:noFill/>
            <a:miter lim="800000"/>
          </a:ln>
          <a:effectLst/>
        </p:spPr>
        <p:txBody>
          <a:bodyPr>
            <a:spAutoFit/>
          </a:bodyPr>
          <a:lstStyle/>
          <a:p>
            <a:pPr>
              <a:spcBef>
                <a:spcPct val="50000"/>
              </a:spcBef>
              <a:defRPr/>
            </a:pPr>
            <a:r>
              <a:rPr kumimoji="0"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设计约束</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6" name="Text Box 19"/>
          <p:cNvSpPr txBox="1">
            <a:spLocks noChangeArrowheads="1"/>
          </p:cNvSpPr>
          <p:nvPr/>
        </p:nvSpPr>
        <p:spPr bwMode="auto">
          <a:xfrm>
            <a:off x="4253402" y="4691429"/>
            <a:ext cx="1296987" cy="461665"/>
          </a:xfrm>
          <a:prstGeom prst="rect">
            <a:avLst/>
          </a:prstGeom>
          <a:noFill/>
          <a:ln w="28575">
            <a:noFill/>
            <a:miter lim="800000"/>
          </a:ln>
          <a:effectLst/>
        </p:spPr>
        <p:txBody>
          <a:bodyPr>
            <a:spAutoFit/>
          </a:bodyPr>
          <a:lstStyle/>
          <a:p>
            <a:pPr>
              <a:spcBef>
                <a:spcPct val="50000"/>
              </a:spcBef>
              <a:defRPr/>
            </a:pPr>
            <a:r>
              <a:rPr kumimoji="0" lang="en-US" altLang="zh-CN" sz="2400" b="1">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kumimoji="0" lang="en-US" altLang="zh-CN"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20"/>
          <p:cNvSpPr txBox="1">
            <a:spLocks noChangeArrowheads="1"/>
          </p:cNvSpPr>
          <p:nvPr/>
        </p:nvSpPr>
        <p:spPr bwMode="auto">
          <a:xfrm>
            <a:off x="3316777" y="3899267"/>
            <a:ext cx="1584325" cy="461665"/>
          </a:xfrm>
          <a:prstGeom prst="rect">
            <a:avLst/>
          </a:prstGeom>
          <a:noFill/>
          <a:ln w="28575">
            <a:noFill/>
            <a:miter lim="800000"/>
          </a:ln>
          <a:effectLst/>
        </p:spPr>
        <p:txBody>
          <a:bodyPr>
            <a:spAutoFit/>
          </a:bodyPr>
          <a:lstStyle/>
          <a:p>
            <a:pPr>
              <a:spcBef>
                <a:spcPct val="50000"/>
              </a:spcBef>
              <a:defRPr/>
            </a:pPr>
            <a:r>
              <a:rPr kumimoji="0" lang="zh-CN" altLang="en-US" sz="24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可用性</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Text Box 21"/>
          <p:cNvSpPr txBox="1">
            <a:spLocks noChangeArrowheads="1"/>
          </p:cNvSpPr>
          <p:nvPr/>
        </p:nvSpPr>
        <p:spPr bwMode="auto">
          <a:xfrm>
            <a:off x="3316777" y="2962642"/>
            <a:ext cx="1368425" cy="461665"/>
          </a:xfrm>
          <a:prstGeom prst="rect">
            <a:avLst/>
          </a:prstGeom>
          <a:noFill/>
          <a:ln w="28575">
            <a:noFill/>
            <a:miter lim="800000"/>
          </a:ln>
          <a:effectLst/>
        </p:spPr>
        <p:txBody>
          <a:bodyPr>
            <a:spAutoFit/>
          </a:bodyPr>
          <a:lstStyle/>
          <a:p>
            <a:pPr>
              <a:spcBef>
                <a:spcPct val="50000"/>
              </a:spcBef>
              <a:defRPr/>
            </a:pPr>
            <a:r>
              <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可靠性</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9" name="Text Box 22"/>
          <p:cNvSpPr txBox="1">
            <a:spLocks noChangeArrowheads="1"/>
          </p:cNvSpPr>
          <p:nvPr/>
        </p:nvSpPr>
        <p:spPr bwMode="auto">
          <a:xfrm>
            <a:off x="4251814" y="2105392"/>
            <a:ext cx="1296988" cy="461665"/>
          </a:xfrm>
          <a:prstGeom prst="rect">
            <a:avLst/>
          </a:prstGeom>
          <a:noFill/>
          <a:ln w="28575">
            <a:noFill/>
            <a:miter lim="800000"/>
          </a:ln>
          <a:effectLst/>
        </p:spPr>
        <p:txBody>
          <a:bodyPr>
            <a:spAutoFit/>
          </a:bodyPr>
          <a:lstStyle/>
          <a:p>
            <a:pPr>
              <a:spcBef>
                <a:spcPct val="50000"/>
              </a:spcBef>
              <a:defRPr/>
            </a:pPr>
            <a:r>
              <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性能</a:t>
            </a:r>
            <a:endParaRPr kumimoji="0"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dissolve">
                                      <p:cBhvr>
                                        <p:cTn id="30" dur="500"/>
                                        <p:tgtEl>
                                          <p:spTgt spid="2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dissolve">
                                      <p:cBhvr>
                                        <p:cTn id="45" dur="500"/>
                                        <p:tgtEl>
                                          <p:spTgt spid="17"/>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smtClean="0">
                <a:solidFill>
                  <a:schemeClr val="bg1"/>
                </a:solidFill>
                <a:latin typeface="微软雅黑" panose="020B0503020204020204" pitchFamily="34" charset="-122"/>
                <a:ea typeface="微软雅黑" panose="020B0503020204020204" pitchFamily="34" charset="-122"/>
              </a:rPr>
              <a:t>    </a:t>
            </a:r>
            <a:r>
              <a:rPr lang="zh-CN" altLang="en-US" sz="5400" dirty="0" smtClean="0">
                <a:solidFill>
                  <a:schemeClr val="bg1"/>
                </a:solidFill>
                <a:latin typeface="微软雅黑" panose="020B0503020204020204" pitchFamily="34" charset="-122"/>
                <a:ea typeface="微软雅黑" panose="020B0503020204020204" pitchFamily="34" charset="-122"/>
              </a:rPr>
              <a:t>用例图</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PART2</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用例的作用</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352927" y="942818"/>
            <a:ext cx="10872536" cy="2243050"/>
          </a:xfrm>
          <a:prstGeom prst="rect">
            <a:avLst/>
          </a:prstGeom>
        </p:spPr>
        <p:txBody>
          <a:bodyPr wrap="squar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用例的作用：</a:t>
            </a:r>
            <a:r>
              <a:rPr lang="zh-CN" altLang="en-US" sz="2400" dirty="0">
                <a:latin typeface="微软雅黑" panose="020B0503020204020204" pitchFamily="34" charset="-122"/>
                <a:ea typeface="微软雅黑" panose="020B0503020204020204" pitchFamily="34" charset="-122"/>
              </a:rPr>
              <a:t>作为整个系统开发过程中的开发依据，</a:t>
            </a:r>
            <a:r>
              <a:rPr lang="zh-CN" altLang="en-US" sz="2400" b="1" dirty="0">
                <a:solidFill>
                  <a:srgbClr val="FF0000"/>
                </a:solidFill>
                <a:latin typeface="微软雅黑" panose="020B0503020204020204" pitchFamily="34" charset="-122"/>
                <a:ea typeface="微软雅黑" panose="020B0503020204020204" pitchFamily="34" charset="-122"/>
              </a:rPr>
              <a:t>指导和驱动其它模型 </a:t>
            </a:r>
            <a:r>
              <a:rPr lang="zh-CN" altLang="en-US" sz="2400" dirty="0">
                <a:latin typeface="微软雅黑" panose="020B0503020204020204" pitchFamily="34" charset="-122"/>
                <a:ea typeface="微软雅黑" panose="020B0503020204020204" pitchFamily="34" charset="-122"/>
              </a:rPr>
              <a:t>。用例驱动的软件开发。用例图多用于</a:t>
            </a:r>
            <a:r>
              <a:rPr lang="zh-CN" altLang="en-US" sz="2400" b="1" dirty="0">
                <a:solidFill>
                  <a:srgbClr val="FF0000"/>
                </a:solidFill>
                <a:latin typeface="微软雅黑" panose="020B0503020204020204" pitchFamily="34" charset="-122"/>
                <a:ea typeface="微软雅黑" panose="020B0503020204020204" pitchFamily="34" charset="-122"/>
              </a:rPr>
              <a:t>业务建模和需求建模</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just">
              <a:lnSpc>
                <a:spcPct val="150000"/>
              </a:lnSpc>
            </a:pPr>
            <a:r>
              <a:rPr lang="zh-CN" altLang="en-US" sz="2400" dirty="0" smtClean="0">
                <a:latin typeface="微软雅黑" panose="020B0503020204020204" pitchFamily="34" charset="-122"/>
                <a:ea typeface="微软雅黑" panose="020B0503020204020204" pitchFamily="34" charset="-122"/>
              </a:rPr>
              <a:t>用</a:t>
            </a:r>
            <a:r>
              <a:rPr lang="zh-CN" altLang="en-US" sz="2400" dirty="0">
                <a:latin typeface="微软雅黑" panose="020B0503020204020204" pitchFamily="34" charset="-122"/>
                <a:ea typeface="微软雅黑" panose="020B0503020204020204" pitchFamily="34" charset="-122"/>
              </a:rPr>
              <a:t>例图是</a:t>
            </a:r>
            <a:r>
              <a:rPr lang="zh-CN" altLang="en-US" sz="2400" b="1" dirty="0">
                <a:solidFill>
                  <a:srgbClr val="FF0000"/>
                </a:solidFill>
                <a:latin typeface="微软雅黑" panose="020B0503020204020204" pitchFamily="34" charset="-122"/>
                <a:ea typeface="微软雅黑" panose="020B0503020204020204" pitchFamily="34" charset="-122"/>
              </a:rPr>
              <a:t>从用户角度来描述系统功能的</a:t>
            </a:r>
            <a:r>
              <a:rPr lang="zh-CN" altLang="en-US" sz="2400" dirty="0">
                <a:latin typeface="微软雅黑" panose="020B0503020204020204" pitchFamily="34" charset="-122"/>
                <a:ea typeface="微软雅黑" panose="020B0503020204020204" pitchFamily="34" charset="-122"/>
              </a:rPr>
              <a:t>，只关心系统所能提供的服务，并不需要了解系统的内部结构和设计</a:t>
            </a:r>
            <a:r>
              <a:rPr lang="zh-CN" altLang="en-US" sz="2400" dirty="0" smtClean="0">
                <a:latin typeface="微软雅黑" panose="020B0503020204020204" pitchFamily="34" charset="-122"/>
                <a:ea typeface="微软雅黑" panose="020B0503020204020204" pitchFamily="34" charset="-122"/>
              </a:rPr>
              <a:t>细节。</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352927" y="3417903"/>
            <a:ext cx="4447673" cy="2585323"/>
          </a:xfrm>
          <a:prstGeom prst="rect">
            <a:avLst/>
          </a:prstGeom>
          <a:ln>
            <a:solidFill>
              <a:schemeClr val="tx1"/>
            </a:solidFill>
          </a:ln>
        </p:spPr>
        <p:txBody>
          <a:bodyPr wrap="square">
            <a:spAutoFit/>
          </a:bodyPr>
          <a:lstStyle/>
          <a:p>
            <a:pPr algn="just">
              <a:lnSpc>
                <a:spcPct val="150000"/>
              </a:lnSpc>
            </a:pPr>
            <a:r>
              <a:rPr lang="zh-CN" altLang="en-US" dirty="0"/>
              <a:t>用例图的构成元素（</a:t>
            </a:r>
            <a:r>
              <a:rPr lang="zh-CN" altLang="en-US" b="1" dirty="0">
                <a:solidFill>
                  <a:srgbClr val="FF0000"/>
                </a:solidFill>
                <a:latin typeface="Trebuchet MS" panose="020B0603020202020204" pitchFamily="34" charset="0"/>
              </a:rPr>
              <a:t>事物）</a:t>
            </a:r>
            <a:endParaRPr lang="en-US" altLang="zh-CN" b="1" dirty="0">
              <a:solidFill>
                <a:srgbClr val="FF0000"/>
              </a:solidFill>
              <a:latin typeface="Trebuchet MS" panose="020B0603020202020204" pitchFamily="34" charset="0"/>
            </a:endParaRPr>
          </a:p>
          <a:p>
            <a:pPr algn="just">
              <a:lnSpc>
                <a:spcPct val="150000"/>
              </a:lnSpc>
            </a:pPr>
            <a:r>
              <a:rPr lang="zh-CN" altLang="en-US" dirty="0"/>
              <a:t>（</a:t>
            </a:r>
            <a:r>
              <a:rPr lang="en-US" altLang="zh-CN" dirty="0"/>
              <a:t>1</a:t>
            </a:r>
            <a:r>
              <a:rPr lang="zh-CN" altLang="en-US" dirty="0"/>
              <a:t>）</a:t>
            </a:r>
            <a:r>
              <a:rPr lang="zh-CN" altLang="en-US" b="1" dirty="0"/>
              <a:t>参与者（</a:t>
            </a:r>
            <a:r>
              <a:rPr lang="en-US" altLang="zh-CN" b="1" dirty="0"/>
              <a:t>Actor</a:t>
            </a:r>
            <a:r>
              <a:rPr lang="zh-CN" altLang="en-US" b="1" dirty="0"/>
              <a:t>）（</a:t>
            </a:r>
            <a:r>
              <a:rPr lang="zh-CN" altLang="en-US" dirty="0"/>
              <a:t>活动者、角色）</a:t>
            </a:r>
            <a:endParaRPr lang="zh-CN" altLang="en-US" dirty="0"/>
          </a:p>
          <a:p>
            <a:pPr algn="just">
              <a:lnSpc>
                <a:spcPct val="150000"/>
              </a:lnSpc>
            </a:pPr>
            <a:r>
              <a:rPr lang="zh-CN" altLang="en-US" dirty="0"/>
              <a:t>（</a:t>
            </a:r>
            <a:r>
              <a:rPr lang="en-US" altLang="zh-CN" dirty="0"/>
              <a:t>2</a:t>
            </a:r>
            <a:r>
              <a:rPr lang="zh-CN" altLang="en-US" dirty="0"/>
              <a:t>）</a:t>
            </a:r>
            <a:r>
              <a:rPr lang="zh-CN" altLang="en-US" b="1" dirty="0"/>
              <a:t>用例（</a:t>
            </a:r>
            <a:r>
              <a:rPr lang="en-US" altLang="zh-CN" b="1" dirty="0"/>
              <a:t>Use Case</a:t>
            </a:r>
            <a:r>
              <a:rPr lang="zh-CN" altLang="en-US" b="1" dirty="0"/>
              <a:t>）</a:t>
            </a:r>
            <a:endParaRPr lang="zh-CN" altLang="en-US" b="1" dirty="0"/>
          </a:p>
          <a:p>
            <a:pPr algn="just">
              <a:lnSpc>
                <a:spcPct val="150000"/>
              </a:lnSpc>
            </a:pPr>
            <a:r>
              <a:rPr lang="zh-CN" altLang="en-US" dirty="0"/>
              <a:t>（</a:t>
            </a:r>
            <a:r>
              <a:rPr lang="en-US" altLang="zh-CN" dirty="0"/>
              <a:t>3</a:t>
            </a:r>
            <a:r>
              <a:rPr lang="zh-CN" altLang="en-US" dirty="0"/>
              <a:t>）</a:t>
            </a:r>
            <a:r>
              <a:rPr lang="zh-CN" altLang="en-US" b="1" dirty="0"/>
              <a:t>关系（</a:t>
            </a:r>
            <a:r>
              <a:rPr lang="en-US" altLang="zh-CN" b="1" dirty="0"/>
              <a:t>Relationship</a:t>
            </a:r>
            <a:r>
              <a:rPr lang="zh-CN" altLang="en-US" b="1" dirty="0"/>
              <a:t>）（</a:t>
            </a:r>
            <a:r>
              <a:rPr lang="zh-CN" altLang="en-US" dirty="0"/>
              <a:t>参与者与参与者之间的关系，参与者与用例之间的关系，用例之间的关系）</a:t>
            </a:r>
            <a:endParaRPr lang="en-US" altLang="zh-CN" sz="1200" dirty="0">
              <a:latin typeface="微软雅黑" panose="020B0503020204020204" pitchFamily="34" charset="-122"/>
              <a:ea typeface="微软雅黑" panose="020B0503020204020204" pitchFamily="34" charset="-122"/>
              <a:cs typeface="Open Sans" panose="020B0606030504020204" pitchFamily="34" charset="0"/>
              <a:sym typeface="Times New Roman" panose="02020603050405020304" pitchFamily="18" charset="0"/>
            </a:endParaRPr>
          </a:p>
        </p:txBody>
      </p:sp>
      <p:pic>
        <p:nvPicPr>
          <p:cNvPr id="5" name="图片 4"/>
          <p:cNvPicPr>
            <a:picLocks noChangeAspect="1"/>
          </p:cNvPicPr>
          <p:nvPr/>
        </p:nvPicPr>
        <p:blipFill rotWithShape="1">
          <a:blip r:embed="rId1"/>
          <a:srcRect l="5423" r="4237" b="7327"/>
          <a:stretch>
            <a:fillRect/>
          </a:stretch>
        </p:blipFill>
        <p:spPr>
          <a:xfrm>
            <a:off x="5281862" y="3247073"/>
            <a:ext cx="6412833" cy="275615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274854" cy="461665"/>
          </a:xfrm>
          <a:prstGeom prst="rect">
            <a:avLst/>
          </a:prstGeom>
          <a:noFill/>
        </p:spPr>
        <p:txBody>
          <a:bodyPr wrap="none" rtlCol="0">
            <a:spAutoFit/>
          </a:bodyPr>
          <a:lstStyle/>
          <a:p>
            <a:r>
              <a:rPr lang="zh-CN" altLang="en-US" sz="2400" b="1" dirty="0" smtClean="0">
                <a:solidFill>
                  <a:srgbClr val="1B4580"/>
                </a:solidFill>
              </a:rPr>
              <a:t>参与者 </a:t>
            </a:r>
            <a:r>
              <a:rPr lang="en-US" altLang="zh-CN" sz="2400" b="1" dirty="0" smtClean="0">
                <a:solidFill>
                  <a:srgbClr val="1B4580"/>
                </a:solidFill>
              </a:rPr>
              <a:t>ACTOR</a:t>
            </a:r>
            <a:endParaRPr lang="zh-CN" altLang="en-US" sz="2400" b="1" dirty="0">
              <a:solidFill>
                <a:srgbClr val="1B4580"/>
              </a:solidFill>
            </a:endParaRPr>
          </a:p>
        </p:txBody>
      </p:sp>
      <p:sp>
        <p:nvSpPr>
          <p:cNvPr id="9" name="矩形 8"/>
          <p:cNvSpPr/>
          <p:nvPr/>
        </p:nvSpPr>
        <p:spPr>
          <a:xfrm>
            <a:off x="416800" y="1468126"/>
            <a:ext cx="11229768" cy="1754326"/>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系统外部与系统直接交互的事物</a:t>
            </a:r>
            <a:r>
              <a:rPr lang="zh-CN" altLang="en-US" sz="2400" dirty="0">
                <a:latin typeface="微软雅黑" panose="020B0503020204020204" pitchFamily="34" charset="-122"/>
                <a:ea typeface="微软雅黑" panose="020B0503020204020204" pitchFamily="34" charset="-122"/>
              </a:rPr>
              <a:t>，也称为活动者</a:t>
            </a:r>
            <a:r>
              <a:rPr lang="zh-CN" altLang="en-US" sz="2400"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sym typeface="Times New Roman" panose="02020603050405020304" pitchFamily="18" charset="0"/>
              </a:rPr>
              <a:t>参与者</a:t>
            </a:r>
            <a:r>
              <a:rPr lang="zh-CN" altLang="en-US" sz="2400" b="1" dirty="0">
                <a:latin typeface="微软雅黑" panose="020B0503020204020204" pitchFamily="34" charset="-122"/>
                <a:ea typeface="微软雅黑" panose="020B0503020204020204" pitchFamily="34" charset="-122"/>
                <a:sym typeface="Times New Roman" panose="02020603050405020304" pitchFamily="18" charset="0"/>
              </a:rPr>
              <a:t>参与用例的执行过程</a:t>
            </a:r>
            <a:endParaRPr lang="en-US" altLang="zh-CN" sz="2400" b="1" dirty="0">
              <a:latin typeface="微软雅黑" panose="020B0503020204020204" pitchFamily="34" charset="-122"/>
              <a:ea typeface="微软雅黑" panose="020B0503020204020204" pitchFamily="34" charset="-122"/>
              <a:sym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每个参与者可以参与一个或多个用例，每个用例可以被多个参与者使用。</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参与者是由参与用例时所担当的角色来表示。</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755282" y="3455517"/>
            <a:ext cx="2296646" cy="2692620"/>
          </a:xfrm>
          <a:prstGeom prst="rect">
            <a:avLst/>
          </a:prstGeom>
        </p:spPr>
      </p:pic>
      <p:sp>
        <p:nvSpPr>
          <p:cNvPr id="11" name="Line 2"/>
          <p:cNvSpPr>
            <a:spLocks noChangeShapeType="1"/>
          </p:cNvSpPr>
          <p:nvPr/>
        </p:nvSpPr>
        <p:spPr bwMode="auto">
          <a:xfrm flipV="1">
            <a:off x="8874001" y="3685630"/>
            <a:ext cx="360363" cy="188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3"/>
          <p:cNvSpPr>
            <a:spLocks noChangeArrowheads="1"/>
          </p:cNvSpPr>
          <p:nvPr/>
        </p:nvSpPr>
        <p:spPr bwMode="auto">
          <a:xfrm>
            <a:off x="9164514" y="3520530"/>
            <a:ext cx="993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zh-CN" altLang="en-US" sz="1600" b="1">
                <a:latin typeface="楷体_GB2312" pitchFamily="49" charset="-122"/>
                <a:ea typeface="楷体_GB2312" pitchFamily="49" charset="-122"/>
              </a:rPr>
              <a:t>系统边界</a:t>
            </a:r>
            <a:endParaRPr lang="zh-CN" altLang="en-US" sz="1600" b="1">
              <a:latin typeface="楷体_GB2312" pitchFamily="49" charset="-122"/>
              <a:ea typeface="楷体_GB2312" pitchFamily="49" charset="-122"/>
            </a:endParaRPr>
          </a:p>
        </p:txBody>
      </p:sp>
      <p:sp>
        <p:nvSpPr>
          <p:cNvPr id="13" name="Oval 5"/>
          <p:cNvSpPr>
            <a:spLocks noChangeArrowheads="1"/>
          </p:cNvSpPr>
          <p:nvPr/>
        </p:nvSpPr>
        <p:spPr bwMode="auto">
          <a:xfrm>
            <a:off x="5879976" y="3447505"/>
            <a:ext cx="3190875" cy="1919287"/>
          </a:xfrm>
          <a:prstGeom prst="ellipse">
            <a:avLst/>
          </a:prstGeom>
          <a:solidFill>
            <a:srgbClr val="C1CEFF"/>
          </a:solidFill>
          <a:ln w="57150" cmpd="thickThin">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1600" b="1">
              <a:latin typeface="楷体_GB2312" pitchFamily="49" charset="-122"/>
              <a:ea typeface="楷体_GB2312" pitchFamily="49" charset="-122"/>
            </a:endParaRPr>
          </a:p>
        </p:txBody>
      </p:sp>
      <p:grpSp>
        <p:nvGrpSpPr>
          <p:cNvPr id="14" name="Group 18"/>
          <p:cNvGrpSpPr/>
          <p:nvPr/>
        </p:nvGrpSpPr>
        <p:grpSpPr bwMode="auto">
          <a:xfrm>
            <a:off x="4675064" y="3636417"/>
            <a:ext cx="1498600" cy="1203325"/>
            <a:chOff x="1829" y="1936"/>
            <a:chExt cx="944" cy="758"/>
          </a:xfrm>
        </p:grpSpPr>
        <p:graphicFrame>
          <p:nvGraphicFramePr>
            <p:cNvPr id="15" name="Object 19">
              <a:hlinkClick r:id="" action="ppaction://ole?verb=0"/>
            </p:cNvPr>
            <p:cNvGraphicFramePr/>
            <p:nvPr/>
          </p:nvGraphicFramePr>
          <p:xfrm>
            <a:off x="2115" y="1936"/>
            <a:ext cx="177" cy="550"/>
          </p:xfrm>
          <a:graphic>
            <a:graphicData uri="http://schemas.openxmlformats.org/presentationml/2006/ole">
              <mc:AlternateContent xmlns:mc="http://schemas.openxmlformats.org/markup-compatibility/2006">
                <mc:Choice xmlns:v="urn:schemas-microsoft-com:vml" Requires="v">
                  <p:oleObj spid="_x0000_s5232" name="剪辑" r:id="rId2" imgW="1968500" imgH="5901055" progId="MS_ClipArt_Gallery.2">
                    <p:embed/>
                  </p:oleObj>
                </mc:Choice>
                <mc:Fallback>
                  <p:oleObj name="剪辑" r:id="rId2" imgW="1968500" imgH="5901055" progId="MS_ClipArt_Gallery.2">
                    <p:embed/>
                    <p:pic>
                      <p:nvPicPr>
                        <p:cNvPr id="0" name="图片 52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 y="1936"/>
                          <a:ext cx="177" cy="5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20"/>
            <p:cNvSpPr>
              <a:spLocks noChangeArrowheads="1"/>
            </p:cNvSpPr>
            <p:nvPr/>
          </p:nvSpPr>
          <p:spPr bwMode="auto">
            <a:xfrm>
              <a:off x="1829" y="2476"/>
              <a:ext cx="890" cy="21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zh-CN" altLang="en-US" sz="1600" b="1">
                  <a:latin typeface="楷体_GB2312" pitchFamily="49" charset="-122"/>
                  <a:ea typeface="楷体_GB2312" pitchFamily="49" charset="-122"/>
                </a:rPr>
                <a:t>参与者</a:t>
              </a:r>
              <a:r>
                <a:rPr lang="en-US" altLang="zh-CN" sz="1600" b="1">
                  <a:latin typeface="楷体_GB2312" pitchFamily="49" charset="-122"/>
                  <a:ea typeface="楷体_GB2312" pitchFamily="49" charset="-122"/>
                </a:rPr>
                <a:t>(</a:t>
              </a:r>
              <a:r>
                <a:rPr lang="zh-CN" altLang="en-US" sz="1600" b="1">
                  <a:latin typeface="楷体_GB2312" pitchFamily="49" charset="-122"/>
                  <a:ea typeface="楷体_GB2312" pitchFamily="49" charset="-122"/>
                </a:rPr>
                <a:t>人员</a:t>
              </a:r>
              <a:r>
                <a:rPr lang="en-US" altLang="zh-CN" sz="1600" b="1">
                  <a:latin typeface="楷体_GB2312" pitchFamily="49" charset="-122"/>
                  <a:ea typeface="楷体_GB2312" pitchFamily="49" charset="-122"/>
                </a:rPr>
                <a:t>)</a:t>
              </a:r>
              <a:endParaRPr lang="en-US" altLang="zh-CN" sz="1600" b="1">
                <a:latin typeface="楷体_GB2312" pitchFamily="49" charset="-122"/>
                <a:ea typeface="楷体_GB2312" pitchFamily="49" charset="-122"/>
              </a:endParaRPr>
            </a:p>
          </p:txBody>
        </p:sp>
        <p:sp>
          <p:nvSpPr>
            <p:cNvPr id="17" name="AutoShape 21"/>
            <p:cNvSpPr>
              <a:spLocks noChangeArrowheads="1"/>
            </p:cNvSpPr>
            <p:nvPr/>
          </p:nvSpPr>
          <p:spPr bwMode="auto">
            <a:xfrm rot="1628413">
              <a:off x="2292" y="2177"/>
              <a:ext cx="313" cy="53"/>
            </a:xfrm>
            <a:prstGeom prst="rightArrow">
              <a:avLst>
                <a:gd name="adj1" fmla="val 50000"/>
                <a:gd name="adj2" fmla="val 147642"/>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22"/>
            <p:cNvSpPr>
              <a:spLocks noChangeArrowheads="1"/>
            </p:cNvSpPr>
            <p:nvPr/>
          </p:nvSpPr>
          <p:spPr bwMode="auto">
            <a:xfrm rot="1301707">
              <a:off x="2613" y="2305"/>
              <a:ext cx="160" cy="64"/>
            </a:xfrm>
            <a:prstGeom prst="leftArrow">
              <a:avLst>
                <a:gd name="adj1" fmla="val 50000"/>
                <a:gd name="adj2" fmla="val 625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23"/>
          <p:cNvGrpSpPr/>
          <p:nvPr/>
        </p:nvGrpSpPr>
        <p:grpSpPr bwMode="auto">
          <a:xfrm>
            <a:off x="5144964" y="4963567"/>
            <a:ext cx="1568450" cy="1608138"/>
            <a:chOff x="2125" y="2772"/>
            <a:chExt cx="988" cy="1013"/>
          </a:xfrm>
        </p:grpSpPr>
        <p:sp>
          <p:nvSpPr>
            <p:cNvPr id="20" name="Rectangle 24"/>
            <p:cNvSpPr>
              <a:spLocks noChangeArrowheads="1"/>
            </p:cNvSpPr>
            <p:nvPr/>
          </p:nvSpPr>
          <p:spPr bwMode="auto">
            <a:xfrm>
              <a:off x="2125" y="3567"/>
              <a:ext cx="890" cy="21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zh-CN" altLang="en-US" sz="1600" b="1">
                  <a:latin typeface="楷体_GB2312" pitchFamily="49" charset="-122"/>
                  <a:ea typeface="楷体_GB2312" pitchFamily="49" charset="-122"/>
                </a:rPr>
                <a:t>参与者</a:t>
              </a:r>
              <a:r>
                <a:rPr lang="en-US" altLang="zh-CN" sz="1600" b="1">
                  <a:latin typeface="楷体_GB2312" pitchFamily="49" charset="-122"/>
                  <a:ea typeface="楷体_GB2312" pitchFamily="49" charset="-122"/>
                </a:rPr>
                <a:t>(</a:t>
              </a:r>
              <a:r>
                <a:rPr lang="zh-CN" altLang="en-US" sz="1600" b="1">
                  <a:latin typeface="楷体_GB2312" pitchFamily="49" charset="-122"/>
                  <a:ea typeface="楷体_GB2312" pitchFamily="49" charset="-122"/>
                </a:rPr>
                <a:t>设备</a:t>
              </a:r>
              <a:r>
                <a:rPr lang="en-US" altLang="zh-CN" sz="1600" b="1">
                  <a:latin typeface="楷体_GB2312" pitchFamily="49" charset="-122"/>
                  <a:ea typeface="楷体_GB2312" pitchFamily="49" charset="-122"/>
                </a:rPr>
                <a:t>)</a:t>
              </a:r>
              <a:endParaRPr lang="en-US" altLang="zh-CN" sz="1600" b="1">
                <a:latin typeface="楷体_GB2312" pitchFamily="49" charset="-122"/>
                <a:ea typeface="楷体_GB2312" pitchFamily="49" charset="-122"/>
              </a:endParaRPr>
            </a:p>
          </p:txBody>
        </p:sp>
        <p:graphicFrame>
          <p:nvGraphicFramePr>
            <p:cNvPr id="21" name="Object 25">
              <a:hlinkClick r:id="" action="ppaction://ole?verb=0"/>
            </p:cNvPr>
            <p:cNvGraphicFramePr/>
            <p:nvPr/>
          </p:nvGraphicFramePr>
          <p:xfrm>
            <a:off x="2470" y="2972"/>
            <a:ext cx="486" cy="604"/>
          </p:xfrm>
          <a:graphic>
            <a:graphicData uri="http://schemas.openxmlformats.org/presentationml/2006/ole">
              <mc:AlternateContent xmlns:mc="http://schemas.openxmlformats.org/markup-compatibility/2006">
                <mc:Choice xmlns:v="urn:schemas-microsoft-com:vml" Requires="v">
                  <p:oleObj spid="_x0000_s5233" name="剪辑" r:id="rId4" imgW="13030200" imgH="18516600" progId="MS_ClipArt_Gallery.2">
                    <p:embed/>
                  </p:oleObj>
                </mc:Choice>
                <mc:Fallback>
                  <p:oleObj name="剪辑" r:id="rId4" imgW="13030200" imgH="18516600" progId="MS_ClipArt_Gallery.2">
                    <p:embed/>
                    <p:pic>
                      <p:nvPicPr>
                        <p:cNvPr id="0" name="图片 52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 y="2972"/>
                          <a:ext cx="486" cy="60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AutoShape 26"/>
            <p:cNvSpPr>
              <a:spLocks noChangeArrowheads="1"/>
            </p:cNvSpPr>
            <p:nvPr/>
          </p:nvSpPr>
          <p:spPr bwMode="auto">
            <a:xfrm rot="3042592">
              <a:off x="2784" y="2838"/>
              <a:ext cx="55" cy="235"/>
            </a:xfrm>
            <a:prstGeom prst="upArrow">
              <a:avLst>
                <a:gd name="adj1" fmla="val 50000"/>
                <a:gd name="adj2" fmla="val 106818"/>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 name="AutoShape 27"/>
            <p:cNvSpPr>
              <a:spLocks noChangeArrowheads="1"/>
            </p:cNvSpPr>
            <p:nvPr/>
          </p:nvSpPr>
          <p:spPr bwMode="auto">
            <a:xfrm rot="-2107625">
              <a:off x="2935" y="2772"/>
              <a:ext cx="178" cy="55"/>
            </a:xfrm>
            <a:prstGeom prst="leftArrow">
              <a:avLst>
                <a:gd name="adj1" fmla="val 50000"/>
                <a:gd name="adj2" fmla="val 80909"/>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28"/>
          <p:cNvGrpSpPr/>
          <p:nvPr/>
        </p:nvGrpSpPr>
        <p:grpSpPr bwMode="auto">
          <a:xfrm>
            <a:off x="7662739" y="5019130"/>
            <a:ext cx="2441575" cy="1308100"/>
            <a:chOff x="3711" y="2807"/>
            <a:chExt cx="1538" cy="824"/>
          </a:xfrm>
        </p:grpSpPr>
        <p:grpSp>
          <p:nvGrpSpPr>
            <p:cNvPr id="25" name="Group 29"/>
            <p:cNvGrpSpPr/>
            <p:nvPr/>
          </p:nvGrpSpPr>
          <p:grpSpPr bwMode="auto">
            <a:xfrm>
              <a:off x="4303" y="2972"/>
              <a:ext cx="946" cy="659"/>
              <a:chOff x="3364" y="1824"/>
              <a:chExt cx="1000" cy="783"/>
            </a:xfrm>
          </p:grpSpPr>
          <p:graphicFrame>
            <p:nvGraphicFramePr>
              <p:cNvPr id="29" name="Object 30">
                <a:hlinkClick r:id="" action="ppaction://ole?verb=0"/>
              </p:cNvPr>
              <p:cNvGraphicFramePr/>
              <p:nvPr/>
            </p:nvGraphicFramePr>
            <p:xfrm>
              <a:off x="3467" y="1824"/>
              <a:ext cx="285" cy="255"/>
            </p:xfrm>
            <a:graphic>
              <a:graphicData uri="http://schemas.openxmlformats.org/presentationml/2006/ole">
                <mc:AlternateContent xmlns:mc="http://schemas.openxmlformats.org/markup-compatibility/2006">
                  <mc:Choice xmlns:v="urn:schemas-microsoft-com:vml" Requires="v">
                    <p:oleObj spid="_x0000_s5234" name="剪辑" r:id="rId6" imgW="20850225" imgH="18649950" progId="MS_ClipArt_Gallery.2">
                      <p:embed/>
                    </p:oleObj>
                  </mc:Choice>
                  <mc:Fallback>
                    <p:oleObj name="剪辑" r:id="rId6" imgW="20850225" imgH="18649950" progId="MS_ClipArt_Gallery.2">
                      <p:embed/>
                      <p:pic>
                        <p:nvPicPr>
                          <p:cNvPr id="0" name="图片 52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7" y="1824"/>
                            <a:ext cx="285" cy="25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1">
                <a:hlinkClick r:id="" action="ppaction://ole?verb=0"/>
              </p:cNvPr>
              <p:cNvGraphicFramePr/>
              <p:nvPr/>
            </p:nvGraphicFramePr>
            <p:xfrm>
              <a:off x="3947" y="1824"/>
              <a:ext cx="285" cy="255"/>
            </p:xfrm>
            <a:graphic>
              <a:graphicData uri="http://schemas.openxmlformats.org/presentationml/2006/ole">
                <mc:AlternateContent xmlns:mc="http://schemas.openxmlformats.org/markup-compatibility/2006">
                  <mc:Choice xmlns:v="urn:schemas-microsoft-com:vml" Requires="v">
                    <p:oleObj spid="_x0000_s5235" name="剪辑" r:id="rId8" imgW="20850225" imgH="18649950" progId="MS_ClipArt_Gallery.2">
                      <p:embed/>
                    </p:oleObj>
                  </mc:Choice>
                  <mc:Fallback>
                    <p:oleObj name="剪辑" r:id="rId8" imgW="20850225" imgH="18649950" progId="MS_ClipArt_Gallery.2">
                      <p:embed/>
                      <p:pic>
                        <p:nvPicPr>
                          <p:cNvPr id="0" name="图片 52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7" y="1824"/>
                            <a:ext cx="285" cy="25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2">
                <a:hlinkClick r:id="" action="ppaction://ole?verb=0"/>
              </p:cNvPr>
              <p:cNvGraphicFramePr/>
              <p:nvPr/>
            </p:nvGraphicFramePr>
            <p:xfrm>
              <a:off x="3707" y="2352"/>
              <a:ext cx="285" cy="255"/>
            </p:xfrm>
            <a:graphic>
              <a:graphicData uri="http://schemas.openxmlformats.org/presentationml/2006/ole">
                <mc:AlternateContent xmlns:mc="http://schemas.openxmlformats.org/markup-compatibility/2006">
                  <mc:Choice xmlns:v="urn:schemas-microsoft-com:vml" Requires="v">
                    <p:oleObj spid="_x0000_s5236" name="剪辑" r:id="rId9" imgW="20850225" imgH="18649950" progId="MS_ClipArt_Gallery.2">
                      <p:embed/>
                    </p:oleObj>
                  </mc:Choice>
                  <mc:Fallback>
                    <p:oleObj name="剪辑" r:id="rId9" imgW="20850225" imgH="18649950" progId="MS_ClipArt_Gallery.2">
                      <p:embed/>
                      <p:pic>
                        <p:nvPicPr>
                          <p:cNvPr id="0" name="图片 523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 y="2352"/>
                            <a:ext cx="285" cy="25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33"/>
              <p:cNvSpPr>
                <a:spLocks noChangeShapeType="1"/>
              </p:cNvSpPr>
              <p:nvPr/>
            </p:nvSpPr>
            <p:spPr bwMode="auto">
              <a:xfrm>
                <a:off x="3364" y="2208"/>
                <a:ext cx="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4"/>
              <p:cNvSpPr>
                <a:spLocks noChangeShapeType="1"/>
              </p:cNvSpPr>
              <p:nvPr/>
            </p:nvSpPr>
            <p:spPr bwMode="auto">
              <a:xfrm>
                <a:off x="3840" y="2212"/>
                <a:ext cx="0" cy="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5"/>
              <p:cNvSpPr>
                <a:spLocks noChangeShapeType="1"/>
              </p:cNvSpPr>
              <p:nvPr/>
            </p:nvSpPr>
            <p:spPr bwMode="auto">
              <a:xfrm>
                <a:off x="3600" y="2116"/>
                <a:ext cx="0" cy="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6"/>
              <p:cNvSpPr>
                <a:spLocks noChangeShapeType="1"/>
              </p:cNvSpPr>
              <p:nvPr/>
            </p:nvSpPr>
            <p:spPr bwMode="auto">
              <a:xfrm flipV="1">
                <a:off x="4080" y="2108"/>
                <a:ext cx="0" cy="1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Rectangle 37"/>
            <p:cNvSpPr>
              <a:spLocks noChangeArrowheads="1"/>
            </p:cNvSpPr>
            <p:nvPr/>
          </p:nvSpPr>
          <p:spPr bwMode="auto">
            <a:xfrm>
              <a:off x="3711" y="3411"/>
              <a:ext cx="1018" cy="21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zh-CN" altLang="en-US" sz="1600" b="1">
                  <a:latin typeface="楷体_GB2312" pitchFamily="49" charset="-122"/>
                  <a:ea typeface="楷体_GB2312" pitchFamily="49" charset="-122"/>
                </a:rPr>
                <a:t>参与者</a:t>
              </a:r>
              <a:r>
                <a:rPr lang="en-US" altLang="zh-CN" sz="1600" b="1">
                  <a:latin typeface="楷体_GB2312" pitchFamily="49" charset="-122"/>
                  <a:ea typeface="楷体_GB2312" pitchFamily="49" charset="-122"/>
                </a:rPr>
                <a:t>(</a:t>
              </a:r>
              <a:r>
                <a:rPr lang="zh-CN" altLang="en-US" sz="1600" b="1">
                  <a:latin typeface="楷体_GB2312" pitchFamily="49" charset="-122"/>
                  <a:ea typeface="楷体_GB2312" pitchFamily="49" charset="-122"/>
                </a:rPr>
                <a:t>外系统</a:t>
              </a:r>
              <a:r>
                <a:rPr lang="en-US" altLang="zh-CN" sz="1600" b="1">
                  <a:latin typeface="楷体_GB2312" pitchFamily="49" charset="-122"/>
                  <a:ea typeface="楷体_GB2312" pitchFamily="49" charset="-122"/>
                </a:rPr>
                <a:t>)</a:t>
              </a:r>
              <a:endParaRPr lang="en-US" altLang="zh-CN" sz="1600" b="1">
                <a:latin typeface="楷体_GB2312" pitchFamily="49" charset="-122"/>
                <a:ea typeface="楷体_GB2312" pitchFamily="49" charset="-122"/>
              </a:endParaRPr>
            </a:p>
          </p:txBody>
        </p:sp>
        <p:sp>
          <p:nvSpPr>
            <p:cNvPr id="27" name="AutoShape 38"/>
            <p:cNvSpPr>
              <a:spLocks noChangeArrowheads="1"/>
            </p:cNvSpPr>
            <p:nvPr/>
          </p:nvSpPr>
          <p:spPr bwMode="auto">
            <a:xfrm rot="2666239">
              <a:off x="3969" y="2807"/>
              <a:ext cx="201" cy="55"/>
            </a:xfrm>
            <a:prstGeom prst="rightArrow">
              <a:avLst>
                <a:gd name="adj1" fmla="val 50000"/>
                <a:gd name="adj2" fmla="val 91364"/>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utoShape 39"/>
            <p:cNvSpPr>
              <a:spLocks noChangeArrowheads="1"/>
            </p:cNvSpPr>
            <p:nvPr/>
          </p:nvSpPr>
          <p:spPr bwMode="auto">
            <a:xfrm rot="2237444">
              <a:off x="4147" y="2972"/>
              <a:ext cx="231" cy="53"/>
            </a:xfrm>
            <a:prstGeom prst="leftArrow">
              <a:avLst>
                <a:gd name="adj1" fmla="val 50000"/>
                <a:gd name="adj2" fmla="val 108962"/>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274854" cy="461665"/>
          </a:xfrm>
          <a:prstGeom prst="rect">
            <a:avLst/>
          </a:prstGeom>
          <a:noFill/>
        </p:spPr>
        <p:txBody>
          <a:bodyPr wrap="none" rtlCol="0">
            <a:spAutoFit/>
          </a:bodyPr>
          <a:lstStyle/>
          <a:p>
            <a:r>
              <a:rPr lang="zh-CN" altLang="en-US" sz="2400" b="1" dirty="0" smtClean="0">
                <a:solidFill>
                  <a:srgbClr val="1B4580"/>
                </a:solidFill>
              </a:rPr>
              <a:t>参与者 </a:t>
            </a:r>
            <a:r>
              <a:rPr lang="en-US" altLang="zh-CN" sz="2400" b="1" dirty="0" smtClean="0">
                <a:solidFill>
                  <a:srgbClr val="1B4580"/>
                </a:solidFill>
              </a:rPr>
              <a:t>ACTOR</a:t>
            </a:r>
            <a:endParaRPr lang="zh-CN" altLang="en-US" sz="2400" b="1" dirty="0">
              <a:solidFill>
                <a:srgbClr val="1B4580"/>
              </a:solidFill>
            </a:endParaRPr>
          </a:p>
        </p:txBody>
      </p:sp>
      <p:sp>
        <p:nvSpPr>
          <p:cNvPr id="9" name="矩形 8"/>
          <p:cNvSpPr/>
          <p:nvPr/>
        </p:nvSpPr>
        <p:spPr>
          <a:xfrm>
            <a:off x="869858" y="1628800"/>
            <a:ext cx="5032147" cy="369332"/>
          </a:xfrm>
          <a:prstGeom prst="rect">
            <a:avLst/>
          </a:prstGeom>
        </p:spPr>
        <p:txBody>
          <a:bodyPr wrap="none">
            <a:spAutoFit/>
          </a:bodyPr>
          <a:lstStyle/>
          <a:p>
            <a:pPr>
              <a:defRPr/>
            </a:pPr>
            <a:r>
              <a:rPr lang="zh-CN" altLang="en-US" dirty="0">
                <a:latin typeface="微软雅黑" panose="020B0503020204020204" pitchFamily="34" charset="-122"/>
                <a:ea typeface="微软雅黑" panose="020B0503020204020204" pitchFamily="34" charset="-122"/>
              </a:rPr>
              <a:t>在</a:t>
            </a:r>
            <a:r>
              <a:rPr lang="zh-CN" altLang="en-US" b="1" dirty="0">
                <a:solidFill>
                  <a:srgbClr val="FF0000"/>
                </a:solidFill>
                <a:latin typeface="微软雅黑" panose="020B0503020204020204" pitchFamily="34" charset="-122"/>
                <a:ea typeface="微软雅黑" panose="020B0503020204020204" pitchFamily="34" charset="-122"/>
              </a:rPr>
              <a:t>业务之外</a:t>
            </a:r>
            <a:r>
              <a:rPr lang="zh-CN" altLang="en-US" dirty="0">
                <a:latin typeface="微软雅黑" panose="020B0503020204020204" pitchFamily="34" charset="-122"/>
                <a:ea typeface="微软雅黑" panose="020B0503020204020204" pitchFamily="34" charset="-122"/>
              </a:rPr>
              <a:t>，与业务进行交互的人或</a:t>
            </a:r>
            <a:r>
              <a:rPr lang="zh-CN" altLang="en-US" dirty="0" smtClean="0">
                <a:latin typeface="微软雅黑" panose="020B0503020204020204" pitchFamily="34" charset="-122"/>
                <a:ea typeface="微软雅黑" panose="020B0503020204020204" pitchFamily="34" charset="-122"/>
              </a:rPr>
              <a:t>组织或事物</a:t>
            </a:r>
            <a:endParaRPr lang="en-US" altLang="zh-CN" dirty="0">
              <a:latin typeface="微软雅黑" panose="020B0503020204020204" pitchFamily="34" charset="-122"/>
              <a:ea typeface="微软雅黑" panose="020B0503020204020204" pitchFamily="34" charset="-122"/>
            </a:endParaRPr>
          </a:p>
        </p:txBody>
      </p:sp>
      <p:sp>
        <p:nvSpPr>
          <p:cNvPr id="10" name="TextBox 75"/>
          <p:cNvSpPr txBox="1"/>
          <p:nvPr/>
        </p:nvSpPr>
        <p:spPr>
          <a:xfrm>
            <a:off x="3385931" y="2327683"/>
            <a:ext cx="4493538"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下面那些是可能是参与者？</a:t>
            </a:r>
            <a:endParaRPr lang="en-US" sz="2800" b="1" dirty="0">
              <a:solidFill>
                <a:schemeClr val="tx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217594" y="3476569"/>
            <a:ext cx="6498489" cy="210599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274854" cy="461665"/>
          </a:xfrm>
          <a:prstGeom prst="rect">
            <a:avLst/>
          </a:prstGeom>
          <a:noFill/>
        </p:spPr>
        <p:txBody>
          <a:bodyPr wrap="none" rtlCol="0">
            <a:spAutoFit/>
          </a:bodyPr>
          <a:lstStyle/>
          <a:p>
            <a:r>
              <a:rPr lang="zh-CN" altLang="en-US" sz="2400" b="1" dirty="0" smtClean="0">
                <a:solidFill>
                  <a:srgbClr val="1B4580"/>
                </a:solidFill>
              </a:rPr>
              <a:t>参与者 </a:t>
            </a:r>
            <a:r>
              <a:rPr lang="en-US" altLang="zh-CN" sz="2400" b="1" dirty="0" smtClean="0">
                <a:solidFill>
                  <a:srgbClr val="1B4580"/>
                </a:solidFill>
              </a:rPr>
              <a:t>ACTOR</a:t>
            </a:r>
            <a:endParaRPr lang="zh-CN" altLang="en-US" sz="2400" b="1" dirty="0">
              <a:solidFill>
                <a:srgbClr val="1B4580"/>
              </a:solidFill>
            </a:endParaRPr>
          </a:p>
        </p:txBody>
      </p:sp>
      <p:sp>
        <p:nvSpPr>
          <p:cNvPr id="9" name="矩形 8"/>
          <p:cNvSpPr/>
          <p:nvPr/>
        </p:nvSpPr>
        <p:spPr>
          <a:xfrm>
            <a:off x="335420" y="1500173"/>
            <a:ext cx="11538166" cy="286232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参与者的特征是其作为</a:t>
            </a:r>
            <a:r>
              <a:rPr lang="zh-CN" altLang="en-US" sz="2000" b="1" dirty="0">
                <a:solidFill>
                  <a:srgbClr val="FF0000"/>
                </a:solidFill>
                <a:latin typeface="微软雅黑" panose="020B0503020204020204" pitchFamily="34" charset="-122"/>
                <a:ea typeface="微软雅黑" panose="020B0503020204020204" pitchFamily="34" charset="-122"/>
              </a:rPr>
              <a:t>外部用户与系统发生交互</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smtClean="0">
                <a:latin typeface="微软雅黑" panose="020B0503020204020204" pitchFamily="34" charset="-122"/>
                <a:ea typeface="微软雅黑" panose="020B0503020204020204" pitchFamily="34" charset="-122"/>
              </a:rPr>
              <a:t>参与者</a:t>
            </a:r>
            <a:r>
              <a:rPr lang="zh-CN" altLang="en-US" sz="2000" dirty="0">
                <a:latin typeface="微软雅黑" panose="020B0503020204020204" pitchFamily="34" charset="-122"/>
                <a:ea typeface="微软雅黑" panose="020B0503020204020204" pitchFamily="34" charset="-122"/>
              </a:rPr>
              <a:t>的种类：</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）与系统直接交互的真实的</a:t>
            </a:r>
            <a:r>
              <a:rPr lang="zh-CN" altLang="en-US" sz="2000" b="1" dirty="0">
                <a:solidFill>
                  <a:srgbClr val="FF0000"/>
                </a:solidFill>
                <a:latin typeface="微软雅黑" panose="020B0503020204020204" pitchFamily="34" charset="-122"/>
                <a:ea typeface="微软雅黑" panose="020B0503020204020204" pitchFamily="34" charset="-122"/>
              </a:rPr>
              <a:t>人</a:t>
            </a:r>
            <a:endParaRPr lang="zh-CN" altLang="en-US" sz="2000" b="1"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）与系统直接交互的</a:t>
            </a:r>
            <a:r>
              <a:rPr lang="zh-CN" altLang="en-US" sz="2000" b="1" dirty="0">
                <a:solidFill>
                  <a:srgbClr val="FF0000"/>
                </a:solidFill>
                <a:latin typeface="微软雅黑" panose="020B0503020204020204" pitchFamily="34" charset="-122"/>
                <a:ea typeface="微软雅黑" panose="020B0503020204020204" pitchFamily="34" charset="-122"/>
              </a:rPr>
              <a:t>其它系统</a:t>
            </a:r>
            <a:r>
              <a:rPr lang="zh-CN" altLang="en-US" sz="2000" dirty="0">
                <a:latin typeface="微软雅黑" panose="020B0503020204020204" pitchFamily="34" charset="-122"/>
                <a:ea typeface="微软雅黑" panose="020B0503020204020204" pitchFamily="34" charset="-122"/>
              </a:rPr>
              <a:t>：与系统进行信息交换的计算机外部设备、数据库系统，软件系统等。</a:t>
            </a: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）一些可以运行的</a:t>
            </a:r>
            <a:r>
              <a:rPr lang="zh-CN" altLang="en-US" sz="2000" b="1" dirty="0">
                <a:solidFill>
                  <a:srgbClr val="FF0000"/>
                </a:solidFill>
                <a:latin typeface="微软雅黑" panose="020B0503020204020204" pitchFamily="34" charset="-122"/>
                <a:ea typeface="微软雅黑" panose="020B0503020204020204" pitchFamily="34" charset="-122"/>
              </a:rPr>
              <a:t>进程</a:t>
            </a:r>
            <a:r>
              <a:rPr lang="zh-CN" altLang="en-US" sz="2000" dirty="0">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en-US" sz="2000" dirty="0">
                <a:latin typeface="微软雅黑" panose="020B0503020204020204" pitchFamily="34" charset="-122"/>
                <a:ea typeface="微软雅黑" panose="020B0503020204020204" pitchFamily="34" charset="-122"/>
              </a:rPr>
              <a:t>（经过一段时间或到达某一个时间点，触发系统中某个事件时，时间就是参与者</a:t>
            </a:r>
            <a:r>
              <a:rPr lang="zh-CN" altLang="en-US" sz="2000" dirty="0" smtClean="0">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设备</a:t>
            </a:r>
            <a:endParaRPr lang="en-US" altLang="zh-CN"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0" name="矩形 9"/>
          <p:cNvSpPr/>
          <p:nvPr/>
        </p:nvSpPr>
        <p:spPr>
          <a:xfrm>
            <a:off x="524888" y="4581128"/>
            <a:ext cx="11115728"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例如，一个计算网络系统的参与者可以包括</a:t>
            </a:r>
            <a:r>
              <a:rPr lang="zh-CN" altLang="en-US" sz="2400" dirty="0">
                <a:solidFill>
                  <a:srgbClr val="FF0000"/>
                </a:solidFill>
                <a:latin typeface="微软雅黑" panose="020B0503020204020204" pitchFamily="34" charset="-122"/>
                <a:ea typeface="微软雅黑" panose="020B0503020204020204" pitchFamily="34" charset="-122"/>
              </a:rPr>
              <a:t>系统管理员、数据库管理员和普通的用户</a:t>
            </a:r>
            <a:r>
              <a:rPr lang="zh-CN" altLang="en-US" sz="2400" dirty="0">
                <a:latin typeface="微软雅黑" panose="020B0503020204020204" pitchFamily="34" charset="-122"/>
                <a:ea typeface="微软雅黑" panose="020B0503020204020204" pitchFamily="34" charset="-122"/>
              </a:rPr>
              <a:t>，也可以有非人类参与者，如</a:t>
            </a:r>
            <a:r>
              <a:rPr lang="zh-CN" altLang="en-US" sz="2400" dirty="0">
                <a:solidFill>
                  <a:srgbClr val="FF0000"/>
                </a:solidFill>
                <a:latin typeface="微软雅黑" panose="020B0503020204020204" pitchFamily="34" charset="-122"/>
                <a:ea typeface="微软雅黑" panose="020B0503020204020204" pitchFamily="34" charset="-122"/>
              </a:rPr>
              <a:t>网络打印机</a:t>
            </a:r>
            <a:r>
              <a:rPr lang="zh-CN" altLang="en-US" sz="2400" dirty="0">
                <a:latin typeface="微软雅黑" panose="020B0503020204020204" pitchFamily="34" charset="-122"/>
                <a:ea typeface="微软雅黑" panose="020B0503020204020204" pitchFamily="34" charset="-122"/>
              </a:rPr>
              <a:t>。还有</a:t>
            </a:r>
            <a:r>
              <a:rPr lang="zh-CN" altLang="en-US" sz="2400" dirty="0">
                <a:solidFill>
                  <a:srgbClr val="FF0000"/>
                </a:solidFill>
                <a:latin typeface="微软雅黑" panose="020B0503020204020204" pitchFamily="34" charset="-122"/>
                <a:ea typeface="微软雅黑" panose="020B0503020204020204" pitchFamily="34" charset="-122"/>
              </a:rPr>
              <a:t>可运行的进程</a:t>
            </a:r>
            <a:r>
              <a:rPr lang="zh-CN" altLang="en-US" sz="2400" dirty="0">
                <a:latin typeface="微软雅黑" panose="020B0503020204020204" pitchFamily="34" charset="-122"/>
                <a:ea typeface="微软雅黑" panose="020B0503020204020204" pitchFamily="34" charset="-122"/>
              </a:rPr>
              <a:t>，如果定期要备份数据库，此时</a:t>
            </a:r>
            <a:r>
              <a:rPr lang="zh-CN" altLang="en-US" sz="2400" b="1" dirty="0">
                <a:latin typeface="微软雅黑" panose="020B0503020204020204" pitchFamily="34" charset="-122"/>
                <a:ea typeface="微软雅黑" panose="020B0503020204020204" pitchFamily="34" charset="-122"/>
              </a:rPr>
              <a:t>时间</a:t>
            </a:r>
            <a:r>
              <a:rPr lang="zh-CN" altLang="en-US" sz="2400" dirty="0">
                <a:latin typeface="微软雅黑" panose="020B0503020204020204" pitchFamily="34" charset="-122"/>
                <a:ea typeface="微软雅黑" panose="020B0503020204020204" pitchFamily="34" charset="-122"/>
              </a:rPr>
              <a:t>作为参与者。</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107996" cy="461665"/>
          </a:xfrm>
          <a:prstGeom prst="rect">
            <a:avLst/>
          </a:prstGeom>
          <a:noFill/>
        </p:spPr>
        <p:txBody>
          <a:bodyPr wrap="none" rtlCol="0">
            <a:spAutoFit/>
          </a:bodyPr>
          <a:lstStyle/>
          <a:p>
            <a:r>
              <a:rPr lang="zh-CN" altLang="en-US" sz="2400" b="1" dirty="0" smtClean="0">
                <a:solidFill>
                  <a:srgbClr val="1B4580"/>
                </a:solidFill>
              </a:rPr>
              <a:t>参与者</a:t>
            </a:r>
            <a:endParaRPr lang="zh-CN" altLang="en-US" sz="2400" b="1" dirty="0">
              <a:solidFill>
                <a:srgbClr val="1B4580"/>
              </a:solidFill>
            </a:endParaRPr>
          </a:p>
        </p:txBody>
      </p:sp>
      <p:sp>
        <p:nvSpPr>
          <p:cNvPr id="9" name="矩形 8"/>
          <p:cNvSpPr/>
          <p:nvPr/>
        </p:nvSpPr>
        <p:spPr>
          <a:xfrm>
            <a:off x="792357" y="1439334"/>
            <a:ext cx="10619351" cy="507831"/>
          </a:xfrm>
          <a:prstGeom prst="rect">
            <a:avLst/>
          </a:prstGeom>
        </p:spPr>
        <p:txBody>
          <a:bodyPr wrap="square">
            <a:spAutoFit/>
          </a:bodyPr>
          <a:lstStyle/>
          <a:p>
            <a:pPr>
              <a:lnSpc>
                <a:spcPct val="150000"/>
              </a:lnSpc>
            </a:pPr>
            <a:r>
              <a:rPr lang="zh-CN" altLang="en-US" b="1" dirty="0" smtClean="0"/>
              <a:t>参与者也可以是</a:t>
            </a:r>
            <a:r>
              <a:rPr lang="zh-CN" altLang="en-US" b="1" dirty="0" smtClean="0">
                <a:solidFill>
                  <a:srgbClr val="FF0000"/>
                </a:solidFill>
              </a:rPr>
              <a:t>其他系统</a:t>
            </a:r>
            <a:r>
              <a:rPr lang="zh-CN" altLang="en-US" dirty="0" smtClean="0"/>
              <a:t>。</a:t>
            </a:r>
            <a:endParaRPr lang="en-US" altLang="zh-CN" dirty="0" smtClean="0"/>
          </a:p>
        </p:txBody>
      </p:sp>
      <p:pic>
        <p:nvPicPr>
          <p:cNvPr id="10" name="图片 9"/>
          <p:cNvPicPr>
            <a:picLocks noChangeAspect="1"/>
          </p:cNvPicPr>
          <p:nvPr/>
        </p:nvPicPr>
        <p:blipFill>
          <a:blip r:embed="rId1"/>
          <a:stretch>
            <a:fillRect/>
          </a:stretch>
        </p:blipFill>
        <p:spPr>
          <a:xfrm>
            <a:off x="3143672" y="2000627"/>
            <a:ext cx="6211866" cy="462597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107996" cy="461665"/>
          </a:xfrm>
          <a:prstGeom prst="rect">
            <a:avLst/>
          </a:prstGeom>
          <a:noFill/>
        </p:spPr>
        <p:txBody>
          <a:bodyPr wrap="none" rtlCol="0">
            <a:spAutoFit/>
          </a:bodyPr>
          <a:lstStyle/>
          <a:p>
            <a:r>
              <a:rPr lang="zh-CN" altLang="en-US" sz="2400" b="1" dirty="0" smtClean="0">
                <a:solidFill>
                  <a:srgbClr val="1B4580"/>
                </a:solidFill>
              </a:rPr>
              <a:t>参与者</a:t>
            </a:r>
            <a:endParaRPr lang="zh-CN" altLang="en-US" sz="2400" b="1" dirty="0">
              <a:solidFill>
                <a:srgbClr val="1B4580"/>
              </a:solidFill>
            </a:endParaRPr>
          </a:p>
        </p:txBody>
      </p:sp>
      <p:sp>
        <p:nvSpPr>
          <p:cNvPr id="9" name="矩形 8"/>
          <p:cNvSpPr/>
          <p:nvPr/>
        </p:nvSpPr>
        <p:spPr>
          <a:xfrm>
            <a:off x="792357" y="1439334"/>
            <a:ext cx="10619351" cy="507831"/>
          </a:xfrm>
          <a:prstGeom prst="rect">
            <a:avLst/>
          </a:prstGeom>
        </p:spPr>
        <p:txBody>
          <a:bodyPr wrap="square">
            <a:spAutoFit/>
          </a:bodyPr>
          <a:lstStyle/>
          <a:p>
            <a:pPr>
              <a:lnSpc>
                <a:spcPct val="150000"/>
              </a:lnSpc>
            </a:pPr>
            <a:r>
              <a:rPr lang="zh-CN" altLang="en-US" b="1" dirty="0" smtClean="0"/>
              <a:t>参与者也可以是</a:t>
            </a:r>
            <a:r>
              <a:rPr lang="zh-CN" altLang="en-US" b="1" dirty="0" smtClean="0">
                <a:solidFill>
                  <a:srgbClr val="FF0000"/>
                </a:solidFill>
              </a:rPr>
              <a:t>硬件</a:t>
            </a:r>
            <a:r>
              <a:rPr lang="zh-CN" altLang="en-US" dirty="0" smtClean="0"/>
              <a:t>。</a:t>
            </a:r>
            <a:endParaRPr lang="en-US" altLang="zh-CN" dirty="0" smtClean="0"/>
          </a:p>
        </p:txBody>
      </p:sp>
      <p:pic>
        <p:nvPicPr>
          <p:cNvPr id="10" name="图片 9"/>
          <p:cNvPicPr>
            <a:picLocks noChangeAspect="1"/>
          </p:cNvPicPr>
          <p:nvPr/>
        </p:nvPicPr>
        <p:blipFill>
          <a:blip r:embed="rId1"/>
          <a:stretch>
            <a:fillRect/>
          </a:stretch>
        </p:blipFill>
        <p:spPr>
          <a:xfrm>
            <a:off x="2470228" y="2132856"/>
            <a:ext cx="7251543" cy="457173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107996" cy="461665"/>
          </a:xfrm>
          <a:prstGeom prst="rect">
            <a:avLst/>
          </a:prstGeom>
          <a:noFill/>
        </p:spPr>
        <p:txBody>
          <a:bodyPr wrap="none" rtlCol="0">
            <a:spAutoFit/>
          </a:bodyPr>
          <a:lstStyle/>
          <a:p>
            <a:r>
              <a:rPr lang="zh-CN" altLang="en-US" sz="2400" b="1" dirty="0" smtClean="0">
                <a:solidFill>
                  <a:srgbClr val="1B4580"/>
                </a:solidFill>
              </a:rPr>
              <a:t>参与者</a:t>
            </a:r>
            <a:endParaRPr lang="zh-CN" altLang="en-US" sz="2400" b="1" dirty="0">
              <a:solidFill>
                <a:srgbClr val="1B4580"/>
              </a:solidFill>
            </a:endParaRPr>
          </a:p>
        </p:txBody>
      </p:sp>
      <p:sp>
        <p:nvSpPr>
          <p:cNvPr id="9" name="矩形 8"/>
          <p:cNvSpPr/>
          <p:nvPr/>
        </p:nvSpPr>
        <p:spPr>
          <a:xfrm>
            <a:off x="792357" y="1439334"/>
            <a:ext cx="10619351" cy="507831"/>
          </a:xfrm>
          <a:prstGeom prst="rect">
            <a:avLst/>
          </a:prstGeom>
        </p:spPr>
        <p:txBody>
          <a:bodyPr wrap="square">
            <a:spAutoFit/>
          </a:bodyPr>
          <a:lstStyle/>
          <a:p>
            <a:pPr>
              <a:lnSpc>
                <a:spcPct val="150000"/>
              </a:lnSpc>
            </a:pPr>
            <a:r>
              <a:rPr lang="zh-CN" altLang="en-US" b="1" dirty="0" smtClean="0"/>
              <a:t>参与者也可以是</a:t>
            </a:r>
            <a:r>
              <a:rPr lang="zh-CN" altLang="en-US" b="1" dirty="0" smtClean="0">
                <a:solidFill>
                  <a:srgbClr val="FF0000"/>
                </a:solidFill>
              </a:rPr>
              <a:t>时间</a:t>
            </a:r>
            <a:r>
              <a:rPr lang="zh-CN" altLang="en-US" dirty="0" smtClean="0"/>
              <a:t>。</a:t>
            </a:r>
            <a:endParaRPr lang="en-US" altLang="zh-CN" dirty="0" smtClean="0"/>
          </a:p>
        </p:txBody>
      </p:sp>
      <p:sp>
        <p:nvSpPr>
          <p:cNvPr id="10" name="矩形 9"/>
          <p:cNvSpPr/>
          <p:nvPr/>
        </p:nvSpPr>
        <p:spPr>
          <a:xfrm>
            <a:off x="624626" y="2159413"/>
            <a:ext cx="10942748" cy="455894"/>
          </a:xfrm>
          <a:prstGeom prst="rect">
            <a:avLst/>
          </a:prstGeom>
        </p:spPr>
        <p:txBody>
          <a:bodyPr wrap="square">
            <a:spAutoFit/>
          </a:bodyPr>
          <a:lstStyle/>
          <a:p>
            <a:pPr>
              <a:lnSpc>
                <a:spcPct val="150000"/>
              </a:lnSpc>
            </a:pPr>
            <a:r>
              <a:rPr lang="zh-CN" altLang="en-US" b="1" dirty="0">
                <a:solidFill>
                  <a:srgbClr val="646464"/>
                </a:solidFill>
                <a:latin typeface="-apple-system"/>
              </a:rPr>
              <a:t>用户如果预定了天气预报，系统每天定时给他发天气消息；如果当天气温高于</a:t>
            </a:r>
            <a:r>
              <a:rPr lang="en-US" altLang="zh-CN" b="1" dirty="0">
                <a:solidFill>
                  <a:srgbClr val="646464"/>
                </a:solidFill>
                <a:latin typeface="-apple-system"/>
              </a:rPr>
              <a:t>35</a:t>
            </a:r>
            <a:r>
              <a:rPr lang="zh-CN" altLang="en-US" b="1" dirty="0">
                <a:solidFill>
                  <a:srgbClr val="646464"/>
                </a:solidFill>
                <a:latin typeface="-apple-system"/>
              </a:rPr>
              <a:t>度，还要提醒用户注意防暑。</a:t>
            </a:r>
            <a:endParaRPr lang="zh-CN" altLang="en-US" b="1" dirty="0"/>
          </a:p>
        </p:txBody>
      </p:sp>
      <p:sp>
        <p:nvSpPr>
          <p:cNvPr id="11" name="矩形 10"/>
          <p:cNvSpPr/>
          <p:nvPr/>
        </p:nvSpPr>
        <p:spPr>
          <a:xfrm>
            <a:off x="708197" y="3125850"/>
            <a:ext cx="11000857"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dirty="0"/>
              <a:t>首先，</a:t>
            </a:r>
            <a:r>
              <a:rPr lang="zh-CN" altLang="en-US" b="1" dirty="0"/>
              <a:t>用户</a:t>
            </a:r>
            <a:r>
              <a:rPr lang="zh-CN" altLang="en-US" dirty="0"/>
              <a:t>是使用这个系统的角色，这是最明显的参与者；</a:t>
            </a:r>
            <a:endParaRPr lang="zh-CN" altLang="en-US" dirty="0"/>
          </a:p>
          <a:p>
            <a:pPr>
              <a:lnSpc>
                <a:spcPct val="150000"/>
              </a:lnSpc>
            </a:pPr>
            <a:r>
              <a:rPr lang="zh-CN" altLang="en-US" dirty="0"/>
              <a:t>第二，系统不是发一次就不发了，而是每天定时发。也就是说，</a:t>
            </a:r>
            <a:r>
              <a:rPr lang="zh-CN" altLang="en-US" b="1" dirty="0"/>
              <a:t>时间</a:t>
            </a:r>
            <a:r>
              <a:rPr lang="zh-CN" altLang="en-US" dirty="0"/>
              <a:t>会影响系统交互，这是系统的第二个参与者；</a:t>
            </a:r>
            <a:endParaRPr lang="zh-CN" altLang="en-US" dirty="0"/>
          </a:p>
          <a:p>
            <a:pPr>
              <a:lnSpc>
                <a:spcPct val="150000"/>
              </a:lnSpc>
            </a:pPr>
            <a:r>
              <a:rPr lang="zh-CN" altLang="en-US" dirty="0"/>
              <a:t>第三，当温度高于</a:t>
            </a:r>
            <a:r>
              <a:rPr lang="en-US" altLang="zh-CN" dirty="0"/>
              <a:t>35</a:t>
            </a:r>
            <a:r>
              <a:rPr lang="zh-CN" altLang="en-US" dirty="0"/>
              <a:t>度，会触发系统的高温预警提醒。也就是说，</a:t>
            </a:r>
            <a:r>
              <a:rPr lang="zh-CN" altLang="en-US" b="1" dirty="0"/>
              <a:t>气温</a:t>
            </a:r>
            <a:r>
              <a:rPr lang="zh-CN" altLang="en-US" dirty="0"/>
              <a:t>会影响系统交互，这是系统的第三个参与者。</a:t>
            </a:r>
            <a:endParaRPr lang="zh-CN" altLang="en-US" dirty="0"/>
          </a:p>
          <a:p>
            <a:pPr>
              <a:lnSpc>
                <a:spcPct val="150000"/>
              </a:lnSpc>
            </a:pPr>
            <a:r>
              <a:rPr lang="zh-CN" altLang="en-US" dirty="0"/>
              <a:t>综上，用户、时间、气温都是这个案例里</a:t>
            </a:r>
            <a:r>
              <a:rPr lang="zh-CN" altLang="en-US" dirty="0" smtClean="0"/>
              <a:t>寻系统</a:t>
            </a:r>
            <a:r>
              <a:rPr lang="zh-CN" altLang="en-US" dirty="0"/>
              <a:t>的参与者。并不特指</a:t>
            </a:r>
            <a:r>
              <a:rPr lang="zh-CN" altLang="en-US" dirty="0" smtClean="0"/>
              <a:t>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0"/>
          <p:cNvSpPr txBox="1"/>
          <p:nvPr/>
        </p:nvSpPr>
        <p:spPr>
          <a:xfrm>
            <a:off x="3725359" y="1247024"/>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fontAlgn="auto">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rPr>
              <a:t>理解需求</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 name="TextBox 21"/>
          <p:cNvSpPr txBox="1"/>
          <p:nvPr/>
        </p:nvSpPr>
        <p:spPr>
          <a:xfrm>
            <a:off x="3725359" y="2161981"/>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用例图</a:t>
            </a:r>
            <a:endParaRPr lang="zh-CN" altLang="en-US" dirty="0"/>
          </a:p>
        </p:txBody>
      </p:sp>
      <p:grpSp>
        <p:nvGrpSpPr>
          <p:cNvPr id="7" name="组合 6"/>
          <p:cNvGrpSpPr/>
          <p:nvPr/>
        </p:nvGrpSpPr>
        <p:grpSpPr bwMode="auto">
          <a:xfrm>
            <a:off x="3045909" y="1147011"/>
            <a:ext cx="920750" cy="701675"/>
            <a:chOff x="2165941" y="1632858"/>
            <a:chExt cx="864096" cy="744966"/>
          </a:xfrm>
        </p:grpSpPr>
        <p:sp>
          <p:nvSpPr>
            <p:cNvPr id="8" name="五边形 7"/>
            <p:cNvSpPr/>
            <p:nvPr/>
          </p:nvSpPr>
          <p:spPr>
            <a:xfrm>
              <a:off x="2165941" y="1740726"/>
              <a:ext cx="864096" cy="461812"/>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TextBox 43"/>
            <p:cNvSpPr txBox="1">
              <a:spLocks noChangeArrowheads="1"/>
            </p:cNvSpPr>
            <p:nvPr/>
          </p:nvSpPr>
          <p:spPr bwMode="auto">
            <a:xfrm>
              <a:off x="2216595" y="1632858"/>
              <a:ext cx="490151" cy="744966"/>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1</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grpSp>
        <p:nvGrpSpPr>
          <p:cNvPr id="10" name="组合 9"/>
          <p:cNvGrpSpPr/>
          <p:nvPr/>
        </p:nvGrpSpPr>
        <p:grpSpPr bwMode="auto">
          <a:xfrm>
            <a:off x="3045909" y="2065144"/>
            <a:ext cx="920750" cy="701675"/>
            <a:chOff x="2165941" y="2378338"/>
            <a:chExt cx="864096" cy="741435"/>
          </a:xfrm>
        </p:grpSpPr>
        <p:sp>
          <p:nvSpPr>
            <p:cNvPr id="11" name="五边形 10"/>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a:solidFill>
                    <a:schemeClr val="bg1"/>
                  </a:solidFill>
                  <a:latin typeface="Arial Black" panose="020B0A04020102020204" pitchFamily="34" charset="0"/>
                  <a:ea typeface="Arial Unicode MS" panose="020B0604020202020204" charset="-122"/>
                  <a:cs typeface="Arial Unicode MS" panose="020B0604020202020204" charset="-122"/>
                </a:rPr>
                <a:t>2</a:t>
              </a:r>
              <a:endParaRPr lang="zh-CN" altLang="en-US" sz="4000" b="1">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3" name="TextBox 21"/>
          <p:cNvSpPr txBox="1"/>
          <p:nvPr/>
        </p:nvSpPr>
        <p:spPr>
          <a:xfrm>
            <a:off x="3725359" y="3174332"/>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用例建模</a:t>
            </a:r>
            <a:endParaRPr lang="zh-CN" altLang="en-US" dirty="0"/>
          </a:p>
        </p:txBody>
      </p:sp>
      <p:grpSp>
        <p:nvGrpSpPr>
          <p:cNvPr id="14" name="组合 13"/>
          <p:cNvGrpSpPr/>
          <p:nvPr/>
        </p:nvGrpSpPr>
        <p:grpSpPr bwMode="auto">
          <a:xfrm>
            <a:off x="3045909" y="3077495"/>
            <a:ext cx="920750" cy="701675"/>
            <a:chOff x="2165941" y="2378338"/>
            <a:chExt cx="864096" cy="741435"/>
          </a:xfrm>
        </p:grpSpPr>
        <p:sp>
          <p:nvSpPr>
            <p:cNvPr id="15" name="五边形 14"/>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3</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17" name="TextBox 21"/>
          <p:cNvSpPr txBox="1"/>
          <p:nvPr/>
        </p:nvSpPr>
        <p:spPr>
          <a:xfrm>
            <a:off x="3725359" y="41866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用例建模常见问题</a:t>
            </a:r>
            <a:endParaRPr lang="zh-CN" altLang="en-US" dirty="0"/>
          </a:p>
        </p:txBody>
      </p:sp>
      <p:grpSp>
        <p:nvGrpSpPr>
          <p:cNvPr id="18" name="组合 17"/>
          <p:cNvGrpSpPr/>
          <p:nvPr/>
        </p:nvGrpSpPr>
        <p:grpSpPr bwMode="auto">
          <a:xfrm>
            <a:off x="3045909" y="4089846"/>
            <a:ext cx="920750" cy="701675"/>
            <a:chOff x="2165941" y="2378338"/>
            <a:chExt cx="864096" cy="741435"/>
          </a:xfrm>
        </p:grpSpPr>
        <p:sp>
          <p:nvSpPr>
            <p:cNvPr id="19" name="五边形 18"/>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4</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1" name="TextBox 21"/>
          <p:cNvSpPr txBox="1"/>
          <p:nvPr/>
        </p:nvSpPr>
        <p:spPr>
          <a:xfrm>
            <a:off x="3725359" y="5101083"/>
            <a:ext cx="4833938" cy="46166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fontAlgn="auto">
              <a:spcBef>
                <a:spcPts val="0"/>
              </a:spcBef>
              <a:spcAft>
                <a:spcPts val="0"/>
              </a:spcAft>
              <a:defRPr/>
            </a:pPr>
            <a:r>
              <a:rPr lang="zh-CN" altLang="en-US" dirty="0" smtClean="0"/>
              <a:t>用例建模例子</a:t>
            </a:r>
            <a:endParaRPr lang="zh-CN" altLang="en-US" dirty="0"/>
          </a:p>
        </p:txBody>
      </p:sp>
      <p:grpSp>
        <p:nvGrpSpPr>
          <p:cNvPr id="22" name="组合 21"/>
          <p:cNvGrpSpPr/>
          <p:nvPr/>
        </p:nvGrpSpPr>
        <p:grpSpPr bwMode="auto">
          <a:xfrm>
            <a:off x="3045909" y="5004246"/>
            <a:ext cx="920750" cy="701675"/>
            <a:chOff x="2165941" y="2378338"/>
            <a:chExt cx="864096" cy="741435"/>
          </a:xfrm>
        </p:grpSpPr>
        <p:sp>
          <p:nvSpPr>
            <p:cNvPr id="23" name="五边形 22"/>
            <p:cNvSpPr/>
            <p:nvPr/>
          </p:nvSpPr>
          <p:spPr>
            <a:xfrm>
              <a:off x="2165941" y="2480662"/>
              <a:ext cx="864096" cy="461301"/>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TextBox 46"/>
            <p:cNvSpPr txBox="1">
              <a:spLocks noChangeArrowheads="1"/>
            </p:cNvSpPr>
            <p:nvPr/>
          </p:nvSpPr>
          <p:spPr bwMode="auto">
            <a:xfrm>
              <a:off x="2216595" y="2378338"/>
              <a:ext cx="490151" cy="741435"/>
            </a:xfrm>
            <a:prstGeom prst="rect">
              <a:avLst/>
            </a:prstGeom>
            <a:noFill/>
            <a:ln w="9525">
              <a:noFill/>
              <a:miter lim="800000"/>
            </a:ln>
          </p:spPr>
          <p:txBody>
            <a:bodyPr wrap="none">
              <a:spAutoFit/>
            </a:bodyPr>
            <a:lstStyle/>
            <a:p>
              <a:r>
                <a:rPr lang="en-US" altLang="zh-CN" sz="4000" b="1" dirty="0" smtClean="0">
                  <a:solidFill>
                    <a:schemeClr val="bg1"/>
                  </a:solidFill>
                  <a:latin typeface="Arial Black" panose="020B0A04020102020204" pitchFamily="34" charset="0"/>
                  <a:ea typeface="Arial Unicode MS" panose="020B0604020202020204" charset="-122"/>
                  <a:cs typeface="Arial Unicode MS" panose="020B0604020202020204" charset="-122"/>
                </a:rPr>
                <a:t>5</a:t>
              </a:r>
              <a:endParaRPr lang="zh-CN" altLang="en-US" sz="4000" b="1" dirty="0">
                <a:solidFill>
                  <a:schemeClr val="bg1"/>
                </a:solidFill>
                <a:latin typeface="Arial Black" panose="020B0A04020102020204" pitchFamily="34" charset="0"/>
                <a:ea typeface="Arial Unicode MS" panose="020B0604020202020204" charset="-122"/>
                <a:cs typeface="Arial Unicode MS" panose="020B0604020202020204" charset="-122"/>
              </a:endParaRPr>
            </a:p>
          </p:txBody>
        </p:sp>
      </p:grpSp>
      <p:sp>
        <p:nvSpPr>
          <p:cNvPr id="25" name="文本框 16"/>
          <p:cNvSpPr txBox="1">
            <a:spLocks noChangeArrowheads="1"/>
          </p:cNvSpPr>
          <p:nvPr/>
        </p:nvSpPr>
        <p:spPr bwMode="auto">
          <a:xfrm>
            <a:off x="3336759" y="0"/>
            <a:ext cx="5558588" cy="700202"/>
          </a:xfrm>
          <a:prstGeom prst="rect">
            <a:avLst/>
          </a:prstGeom>
          <a:noFill/>
          <a:ln w="9525">
            <a:noFill/>
            <a:miter lim="800000"/>
          </a:ln>
        </p:spPr>
        <p:txBody>
          <a:bodyPr wrap="square" lIns="68589" tIns="34295" rIns="68589" bIns="34295">
            <a:spAutoFit/>
          </a:bodyPr>
          <a:lstStyle/>
          <a:p>
            <a:pPr defTabSz="685800"/>
            <a:r>
              <a:rPr lang="zh-CN" altLang="en-US" sz="4100" b="1" dirty="0" smtClean="0">
                <a:solidFill>
                  <a:srgbClr val="1A93D0"/>
                </a:solidFill>
                <a:latin typeface="微软雅黑" panose="020B0503020204020204" pitchFamily="34" charset="-122"/>
                <a:ea typeface="微软雅黑" panose="020B0503020204020204" pitchFamily="34" charset="-122"/>
              </a:rPr>
              <a:t>第三章 用例建模</a:t>
            </a:r>
            <a:endParaRPr lang="zh-CN" altLang="en-US" sz="4100" b="1" dirty="0">
              <a:solidFill>
                <a:srgbClr val="1A93D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1000"/>
                            </p:stCondLst>
                            <p:childTnLst>
                              <p:par>
                                <p:cTn id="42" presetID="41" presetClass="entr" presetSubtype="0" fill="hold" nodeType="afterEffect">
                                  <p:stCondLst>
                                    <p:cond delay="0"/>
                                  </p:stCondLst>
                                  <p:iterate type="lt">
                                    <p:tmPct val="10000"/>
                                  </p:iterate>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7"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4121513" cy="461665"/>
          </a:xfrm>
          <a:prstGeom prst="rect">
            <a:avLst/>
          </a:prstGeom>
          <a:noFill/>
        </p:spPr>
        <p:txBody>
          <a:bodyPr wrap="none" rtlCol="0">
            <a:spAutoFit/>
          </a:bodyPr>
          <a:lstStyle/>
          <a:p>
            <a:r>
              <a:rPr lang="zh-CN" altLang="en-US" sz="2400" b="1" dirty="0" smtClean="0">
                <a:solidFill>
                  <a:srgbClr val="1B4580"/>
                </a:solidFill>
              </a:rPr>
              <a:t>参与者 </a:t>
            </a:r>
            <a:r>
              <a:rPr lang="en-US" altLang="zh-CN" sz="2400" b="1" dirty="0" smtClean="0">
                <a:solidFill>
                  <a:srgbClr val="1B4580"/>
                </a:solidFill>
              </a:rPr>
              <a:t>ACTOR</a:t>
            </a:r>
            <a:r>
              <a:rPr lang="zh-CN" altLang="en-US" sz="2400" b="1" dirty="0" smtClean="0">
                <a:solidFill>
                  <a:srgbClr val="1B4580"/>
                </a:solidFill>
              </a:rPr>
              <a:t>、角色和用户</a:t>
            </a:r>
            <a:endParaRPr lang="zh-CN" altLang="en-US" sz="2400" b="1" dirty="0">
              <a:solidFill>
                <a:srgbClr val="1B4580"/>
              </a:solidFill>
            </a:endParaRPr>
          </a:p>
        </p:txBody>
      </p:sp>
      <p:sp>
        <p:nvSpPr>
          <p:cNvPr id="9" name="矩形 8"/>
          <p:cNvSpPr/>
          <p:nvPr/>
        </p:nvSpPr>
        <p:spPr>
          <a:xfrm>
            <a:off x="822980" y="1492796"/>
            <a:ext cx="10619351" cy="923330"/>
          </a:xfrm>
          <a:prstGeom prst="rect">
            <a:avLst/>
          </a:prstGeom>
        </p:spPr>
        <p:txBody>
          <a:bodyPr wrap="square">
            <a:spAutoFit/>
          </a:bodyPr>
          <a:lstStyle/>
          <a:p>
            <a:pPr>
              <a:lnSpc>
                <a:spcPct val="150000"/>
              </a:lnSpc>
            </a:pPr>
            <a:r>
              <a:rPr lang="zh-CN" altLang="en-US" b="1" dirty="0"/>
              <a:t>参与者代表了在应用领域中扮演的一种</a:t>
            </a:r>
            <a:r>
              <a:rPr lang="zh-CN" altLang="en-US" b="1" dirty="0">
                <a:solidFill>
                  <a:srgbClr val="FF0000"/>
                </a:solidFill>
              </a:rPr>
              <a:t>角色</a:t>
            </a:r>
            <a:r>
              <a:rPr lang="en-US" altLang="zh-CN" dirty="0"/>
              <a:t>﹔</a:t>
            </a:r>
            <a:r>
              <a:rPr lang="zh-CN" altLang="en-US" dirty="0"/>
              <a:t>典型地，该角色是人类用户扮演的。</a:t>
            </a:r>
            <a:r>
              <a:rPr lang="zh-CN" altLang="en-US" b="1" dirty="0"/>
              <a:t>用户是一个个体，而参与者代表了相同类型的所有用户所扮演的角色</a:t>
            </a:r>
            <a:r>
              <a:rPr lang="zh-CN" altLang="en-US" dirty="0" smtClean="0"/>
              <a:t>。</a:t>
            </a:r>
            <a:endParaRPr lang="en-US" altLang="zh-CN" dirty="0" smtClean="0"/>
          </a:p>
        </p:txBody>
      </p:sp>
      <p:pic>
        <p:nvPicPr>
          <p:cNvPr id="10" name="图片 9"/>
          <p:cNvPicPr>
            <a:picLocks noChangeAspect="1"/>
          </p:cNvPicPr>
          <p:nvPr/>
        </p:nvPicPr>
        <p:blipFill>
          <a:blip r:embed="rId1"/>
          <a:stretch>
            <a:fillRect/>
          </a:stretch>
        </p:blipFill>
        <p:spPr>
          <a:xfrm>
            <a:off x="2567608" y="2492896"/>
            <a:ext cx="6264696" cy="4108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647152" cy="461665"/>
          </a:xfrm>
          <a:prstGeom prst="rect">
            <a:avLst/>
          </a:prstGeom>
          <a:noFill/>
        </p:spPr>
        <p:txBody>
          <a:bodyPr wrap="none" rtlCol="0">
            <a:spAutoFit/>
          </a:bodyPr>
          <a:lstStyle/>
          <a:p>
            <a:r>
              <a:rPr lang="zh-CN" altLang="en-US" sz="2400" b="1" dirty="0" smtClean="0">
                <a:solidFill>
                  <a:srgbClr val="1B4580"/>
                </a:solidFill>
              </a:rPr>
              <a:t>主要参与者 与次要参与者</a:t>
            </a:r>
            <a:endParaRPr lang="zh-CN" altLang="en-US" sz="2400" b="1" dirty="0">
              <a:solidFill>
                <a:srgbClr val="1B4580"/>
              </a:solidFill>
            </a:endParaRPr>
          </a:p>
        </p:txBody>
      </p:sp>
      <p:sp>
        <p:nvSpPr>
          <p:cNvPr id="9" name="矩形 8"/>
          <p:cNvSpPr/>
          <p:nvPr/>
        </p:nvSpPr>
        <p:spPr>
          <a:xfrm>
            <a:off x="664649" y="1706867"/>
            <a:ext cx="10615927" cy="1338828"/>
          </a:xfrm>
          <a:prstGeom prst="rect">
            <a:avLst/>
          </a:prstGeom>
        </p:spPr>
        <p:txBody>
          <a:bodyPr wrap="square">
            <a:spAutoFit/>
          </a:bodyPr>
          <a:lstStyle/>
          <a:p>
            <a:pPr>
              <a:lnSpc>
                <a:spcPct val="150000"/>
              </a:lnSpc>
            </a:pPr>
            <a:r>
              <a:rPr lang="zh-CN" altLang="en-US" b="1" dirty="0"/>
              <a:t>主要参与者</a:t>
            </a:r>
            <a:r>
              <a:rPr lang="zh-CN" altLang="en-US" dirty="0"/>
              <a:t>启动用例。因此，用例始于来自主要参与者的输入，系统必须响应主要参与者。其他参与者称为</a:t>
            </a:r>
            <a:r>
              <a:rPr lang="zh-CN" altLang="en-US" b="1" dirty="0"/>
              <a:t>次要参与者</a:t>
            </a:r>
            <a:r>
              <a:rPr lang="zh-CN" altLang="en-US" dirty="0"/>
              <a:t>，可以参与到用例中。一个用例中的主要参与者可以是另一个用例中的次要参与者。至少有一个参与者必须从用例中获得价值</a:t>
            </a:r>
            <a:r>
              <a:rPr lang="en-US" altLang="zh-CN" dirty="0"/>
              <a:t>;</a:t>
            </a:r>
            <a:r>
              <a:rPr lang="zh-CN" altLang="en-US" dirty="0"/>
              <a:t>通常，这就是主要参与者。</a:t>
            </a:r>
            <a:endParaRPr lang="zh-CN" altLang="en-US" dirty="0"/>
          </a:p>
        </p:txBody>
      </p:sp>
      <p:pic>
        <p:nvPicPr>
          <p:cNvPr id="10" name="图片 9"/>
          <p:cNvPicPr>
            <a:picLocks noChangeAspect="1"/>
          </p:cNvPicPr>
          <p:nvPr/>
        </p:nvPicPr>
        <p:blipFill>
          <a:blip r:embed="rId1"/>
          <a:stretch>
            <a:fillRect/>
          </a:stretch>
        </p:blipFill>
        <p:spPr>
          <a:xfrm>
            <a:off x="2423592" y="3221517"/>
            <a:ext cx="6408712" cy="33494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646878" cy="461665"/>
          </a:xfrm>
          <a:prstGeom prst="rect">
            <a:avLst/>
          </a:prstGeom>
          <a:noFill/>
        </p:spPr>
        <p:txBody>
          <a:bodyPr wrap="none" rtlCol="0">
            <a:spAutoFit/>
          </a:bodyPr>
          <a:lstStyle/>
          <a:p>
            <a:r>
              <a:rPr lang="zh-CN" altLang="en-US" sz="2400" b="1" dirty="0" smtClean="0">
                <a:solidFill>
                  <a:srgbClr val="1B4580"/>
                </a:solidFill>
              </a:rPr>
              <a:t>参与者之间的关系</a:t>
            </a:r>
            <a:endParaRPr lang="zh-CN" altLang="en-US" sz="2400" b="1" dirty="0">
              <a:solidFill>
                <a:srgbClr val="1B4580"/>
              </a:solidFill>
            </a:endParaRPr>
          </a:p>
        </p:txBody>
      </p:sp>
      <p:sp>
        <p:nvSpPr>
          <p:cNvPr id="9" name="矩形 8"/>
          <p:cNvSpPr/>
          <p:nvPr/>
        </p:nvSpPr>
        <p:spPr>
          <a:xfrm>
            <a:off x="863760" y="1492796"/>
            <a:ext cx="9264688" cy="923330"/>
          </a:xfrm>
          <a:prstGeom prst="rect">
            <a:avLst/>
          </a:prstGeom>
        </p:spPr>
        <p:txBody>
          <a:bodyPr wrap="square">
            <a:spAutoFit/>
          </a:bodyPr>
          <a:lstStyle/>
          <a:p>
            <a:pPr>
              <a:lnSpc>
                <a:spcPct val="150000"/>
              </a:lnSpc>
            </a:pPr>
            <a:r>
              <a:rPr lang="zh-CN" altLang="en-US" b="1" dirty="0"/>
              <a:t>参与者之间可以具有泛化关系</a:t>
            </a:r>
            <a:endParaRPr lang="zh-CN" altLang="en-US" b="1" dirty="0"/>
          </a:p>
          <a:p>
            <a:pPr>
              <a:lnSpc>
                <a:spcPct val="150000"/>
              </a:lnSpc>
            </a:pPr>
            <a:r>
              <a:rPr lang="zh-CN" altLang="en-US" dirty="0"/>
              <a:t>在用例图中，使用泛化关系来描述多个参与者之间的公共行为</a:t>
            </a:r>
            <a:endParaRPr lang="zh-CN" altLang="en-US" dirty="0"/>
          </a:p>
        </p:txBody>
      </p:sp>
      <p:sp>
        <p:nvSpPr>
          <p:cNvPr id="10" name="矩形 9"/>
          <p:cNvSpPr/>
          <p:nvPr/>
        </p:nvSpPr>
        <p:spPr>
          <a:xfrm>
            <a:off x="1199456" y="5661248"/>
            <a:ext cx="2808312" cy="341632"/>
          </a:xfrm>
          <a:prstGeom prst="rect">
            <a:avLst/>
          </a:prstGeom>
        </p:spPr>
        <p:txBody>
          <a:bodyPr wrap="square">
            <a:spAutoFit/>
          </a:bodyPr>
          <a:lstStyle/>
          <a:p>
            <a:pPr marL="469900" indent="-469900">
              <a:lnSpc>
                <a:spcPct val="90000"/>
              </a:lnSpc>
            </a:pPr>
            <a:r>
              <a:rPr lang="zh-CN" altLang="en-US" dirty="0" smtClean="0">
                <a:latin typeface="楷体_GB2312" pitchFamily="49" charset="-122"/>
                <a:ea typeface="楷体_GB2312" pitchFamily="49" charset="-122"/>
              </a:rPr>
              <a:t>     </a:t>
            </a:r>
            <a:endParaRPr lang="zh-CN" altLang="en-US" dirty="0">
              <a:latin typeface="楷体_GB2312" pitchFamily="49" charset="-122"/>
              <a:ea typeface="楷体_GB2312" pitchFamily="49" charset="-122"/>
            </a:endParaRPr>
          </a:p>
        </p:txBody>
      </p:sp>
      <p:pic>
        <p:nvPicPr>
          <p:cNvPr id="11" name="Picture 4"/>
          <p:cNvPicPr>
            <a:picLocks noChangeAspect="1" noChangeArrowheads="1"/>
          </p:cNvPicPr>
          <p:nvPr/>
        </p:nvPicPr>
        <p:blipFill>
          <a:blip r:embed="rId1"/>
          <a:srcRect l="8102" t="4532" r="7487" b="15927"/>
          <a:stretch>
            <a:fillRect/>
          </a:stretch>
        </p:blipFill>
        <p:spPr bwMode="auto">
          <a:xfrm>
            <a:off x="1847528" y="2545124"/>
            <a:ext cx="7704856" cy="3057310"/>
          </a:xfrm>
          <a:prstGeom prst="rect">
            <a:avLst/>
          </a:prstGeom>
          <a:noFill/>
          <a:ln w="9525">
            <a:noFill/>
            <a:miter lim="800000"/>
            <a:headEnd/>
            <a:tailEnd/>
          </a:ln>
        </p:spPr>
      </p:pic>
      <p:sp>
        <p:nvSpPr>
          <p:cNvPr id="12" name="矩形 11"/>
          <p:cNvSpPr/>
          <p:nvPr/>
        </p:nvSpPr>
        <p:spPr>
          <a:xfrm>
            <a:off x="6672064" y="5742547"/>
            <a:ext cx="2687960" cy="923330"/>
          </a:xfrm>
          <a:prstGeom prst="rect">
            <a:avLst/>
          </a:prstGeom>
        </p:spPr>
        <p:txBody>
          <a:bodyPr wrap="square">
            <a:spAutoFit/>
          </a:bodyPr>
          <a:lstStyle/>
          <a:p>
            <a:r>
              <a:rPr lang="zh-CN" altLang="en-US" dirty="0"/>
              <a:t>航空售票系统接受客户预定机票，客户可以进行电话预定和网上预定</a:t>
            </a:r>
            <a:endParaRPr lang="zh-CN" altLang="en-US" dirty="0"/>
          </a:p>
        </p:txBody>
      </p:sp>
      <p:sp>
        <p:nvSpPr>
          <p:cNvPr id="13" name="矩形 12"/>
          <p:cNvSpPr/>
          <p:nvPr/>
        </p:nvSpPr>
        <p:spPr>
          <a:xfrm>
            <a:off x="2227987" y="5816457"/>
            <a:ext cx="2615952" cy="923330"/>
          </a:xfrm>
          <a:prstGeom prst="rect">
            <a:avLst/>
          </a:prstGeom>
        </p:spPr>
        <p:txBody>
          <a:bodyPr wrap="square">
            <a:spAutoFit/>
          </a:bodyPr>
          <a:lstStyle/>
          <a:p>
            <a:r>
              <a:rPr lang="zh-CN" altLang="en-US" dirty="0"/>
              <a:t> 在图书馆管理系统中，借书者可以泛化成两类：学生和老师。</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483098"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2</a:t>
            </a:r>
            <a:r>
              <a:rPr lang="zh-CN" altLang="en-US" sz="2800" b="1" dirty="0" smtClean="0">
                <a:solidFill>
                  <a:schemeClr val="accent1"/>
                </a:solidFill>
                <a:latin typeface="微软雅黑" panose="020B0503020204020204" pitchFamily="34" charset="-122"/>
                <a:ea typeface="微软雅黑" panose="020B0503020204020204" pitchFamily="34" charset="-122"/>
              </a:rPr>
              <a:t>参与者</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262432" cy="461665"/>
          </a:xfrm>
          <a:prstGeom prst="rect">
            <a:avLst/>
          </a:prstGeom>
          <a:noFill/>
        </p:spPr>
        <p:txBody>
          <a:bodyPr wrap="none" rtlCol="0">
            <a:spAutoFit/>
          </a:bodyPr>
          <a:lstStyle/>
          <a:p>
            <a:r>
              <a:rPr lang="zh-CN" altLang="en-US" sz="2400" b="1" dirty="0" smtClean="0">
                <a:solidFill>
                  <a:srgbClr val="1B4580"/>
                </a:solidFill>
              </a:rPr>
              <a:t>参与者与用例之间关系</a:t>
            </a:r>
            <a:endParaRPr lang="zh-CN" altLang="en-US" sz="2400" b="1" dirty="0">
              <a:solidFill>
                <a:srgbClr val="1B4580"/>
              </a:solidFill>
            </a:endParaRPr>
          </a:p>
        </p:txBody>
      </p:sp>
      <p:sp>
        <p:nvSpPr>
          <p:cNvPr id="9" name="矩形 8"/>
          <p:cNvSpPr/>
          <p:nvPr/>
        </p:nvSpPr>
        <p:spPr>
          <a:xfrm>
            <a:off x="310788" y="1395999"/>
            <a:ext cx="10680031" cy="1754326"/>
          </a:xfrm>
          <a:prstGeom prst="rect">
            <a:avLst/>
          </a:prstGeom>
        </p:spPr>
        <p:txBody>
          <a:bodyPr wrap="square">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表示参与者与用例之间进行</a:t>
            </a:r>
            <a:r>
              <a:rPr lang="zh-CN" altLang="en-US" sz="2400" dirty="0" smtClean="0">
                <a:latin typeface="微软雅黑" panose="020B0503020204020204" pitchFamily="34" charset="-122"/>
                <a:ea typeface="微软雅黑" panose="020B0503020204020204" pitchFamily="34" charset="-122"/>
                <a:sym typeface="Times New Roman" panose="02020603050405020304" pitchFamily="18" charset="0"/>
              </a:rPr>
              <a:t>通信，叫</a:t>
            </a:r>
            <a:r>
              <a:rPr lang="zh-CN" altLang="en-US" sz="2400" b="1" dirty="0" smtClean="0">
                <a:latin typeface="微软雅黑" panose="020B0503020204020204" pitchFamily="34" charset="-122"/>
                <a:ea typeface="微软雅黑" panose="020B0503020204020204" pitchFamily="34" charset="-122"/>
                <a:sym typeface="Times New Roman" panose="02020603050405020304" pitchFamily="18" charset="0"/>
              </a:rPr>
              <a:t>关联关系</a:t>
            </a:r>
            <a:r>
              <a:rPr lang="zh-CN" altLang="en-US" sz="2400" dirty="0" smtClean="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每个用例都有参与者关联，除了包含和扩展用例。</a:t>
            </a:r>
            <a:endParaRPr lang="zh-CN" altLang="en-US" sz="24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24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一个参与者可以访问多个的用例，一个用例可以被多个参与者访问。</a:t>
            </a:r>
            <a:endParaRPr lang="en-US" altLang="zh-CN" sz="24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168560" y="2980777"/>
            <a:ext cx="4159713" cy="3504244"/>
          </a:xfrm>
          <a:prstGeom prst="rect">
            <a:avLst/>
          </a:prstGeom>
        </p:spPr>
      </p:pic>
      <p:pic>
        <p:nvPicPr>
          <p:cNvPr id="11" name="图片 10"/>
          <p:cNvPicPr>
            <a:picLocks noChangeAspect="1"/>
          </p:cNvPicPr>
          <p:nvPr/>
        </p:nvPicPr>
        <p:blipFill>
          <a:blip r:embed="rId2"/>
          <a:stretch>
            <a:fillRect/>
          </a:stretch>
        </p:blipFill>
        <p:spPr>
          <a:xfrm>
            <a:off x="4679072" y="3085051"/>
            <a:ext cx="3522362" cy="3420177"/>
          </a:xfrm>
          <a:prstGeom prst="rect">
            <a:avLst/>
          </a:prstGeom>
        </p:spPr>
      </p:pic>
      <p:pic>
        <p:nvPicPr>
          <p:cNvPr id="12" name="图片 11"/>
          <p:cNvPicPr>
            <a:picLocks noChangeAspect="1"/>
          </p:cNvPicPr>
          <p:nvPr/>
        </p:nvPicPr>
        <p:blipFill>
          <a:blip r:embed="rId3"/>
          <a:stretch>
            <a:fillRect/>
          </a:stretch>
        </p:blipFill>
        <p:spPr>
          <a:xfrm>
            <a:off x="8779127" y="3169757"/>
            <a:ext cx="2775815" cy="3440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403732" y="3254813"/>
            <a:ext cx="3568351" cy="1842673"/>
          </a:xfrm>
          <a:prstGeom prst="rect">
            <a:avLst/>
          </a:prstGeom>
        </p:spPr>
      </p:pic>
      <p:pic>
        <p:nvPicPr>
          <p:cNvPr id="9" name="图片 8"/>
          <p:cNvPicPr>
            <a:picLocks noChangeAspect="1"/>
          </p:cNvPicPr>
          <p:nvPr/>
        </p:nvPicPr>
        <p:blipFill>
          <a:blip r:embed="rId2"/>
          <a:stretch>
            <a:fillRect/>
          </a:stretch>
        </p:blipFill>
        <p:spPr>
          <a:xfrm>
            <a:off x="6935400" y="3274307"/>
            <a:ext cx="3570307" cy="1974170"/>
          </a:xfrm>
          <a:prstGeom prst="rect">
            <a:avLst/>
          </a:prstGeom>
        </p:spPr>
      </p:pic>
      <p:sp>
        <p:nvSpPr>
          <p:cNvPr id="10" name="矩形 9"/>
          <p:cNvSpPr/>
          <p:nvPr/>
        </p:nvSpPr>
        <p:spPr>
          <a:xfrm>
            <a:off x="2041780" y="5115553"/>
            <a:ext cx="1167307" cy="507831"/>
          </a:xfrm>
          <a:prstGeom prst="rect">
            <a:avLst/>
          </a:prstGeom>
        </p:spPr>
        <p:txBody>
          <a:bodyPr wrap="none">
            <a:spAutoFit/>
          </a:bodyPr>
          <a:lstStyle/>
          <a:p>
            <a:pPr algn="just">
              <a:lnSpc>
                <a:spcPct val="150000"/>
              </a:lnSpc>
            </a:pPr>
            <a:r>
              <a:rPr lang="zh-CN" altLang="en-US" b="1" dirty="0"/>
              <a:t>① 简单名</a:t>
            </a:r>
            <a:endParaRPr lang="en-US" altLang="zh-CN" b="1" dirty="0"/>
          </a:p>
        </p:txBody>
      </p:sp>
      <p:sp>
        <p:nvSpPr>
          <p:cNvPr id="11" name="矩形 10"/>
          <p:cNvSpPr/>
          <p:nvPr/>
        </p:nvSpPr>
        <p:spPr>
          <a:xfrm>
            <a:off x="6922498" y="5115554"/>
            <a:ext cx="3259226" cy="507831"/>
          </a:xfrm>
          <a:prstGeom prst="rect">
            <a:avLst/>
          </a:prstGeom>
        </p:spPr>
        <p:txBody>
          <a:bodyPr wrap="none">
            <a:spAutoFit/>
          </a:bodyPr>
          <a:lstStyle/>
          <a:p>
            <a:pPr algn="just">
              <a:lnSpc>
                <a:spcPct val="150000"/>
              </a:lnSpc>
            </a:pPr>
            <a:r>
              <a:rPr lang="zh-CN" altLang="en-US" b="1" dirty="0"/>
              <a:t>② 路径名：指出用例所在的包</a:t>
            </a:r>
            <a:endParaRPr lang="en-US" altLang="zh-CN" b="1" dirty="0"/>
          </a:p>
        </p:txBody>
      </p:sp>
      <p:sp>
        <p:nvSpPr>
          <p:cNvPr id="12" name="矩形 11"/>
          <p:cNvSpPr/>
          <p:nvPr/>
        </p:nvSpPr>
        <p:spPr>
          <a:xfrm>
            <a:off x="427746" y="1139007"/>
            <a:ext cx="11445501" cy="1200329"/>
          </a:xfrm>
          <a:prstGeom prst="rect">
            <a:avLst/>
          </a:prstGeom>
        </p:spPr>
        <p:txBody>
          <a:bodyPr wrap="square">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用例</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对一个参与者使用系统的一项功能时所进行的交互过程的一个文字描述序列</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b="1" dirty="0" smtClean="0">
                <a:latin typeface="微软雅黑" panose="020B0503020204020204" pitchFamily="34" charset="-122"/>
                <a:ea typeface="微软雅黑" panose="020B0503020204020204" pitchFamily="34" charset="-122"/>
              </a:rPr>
              <a:t>用例</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参与者可以感受到的系统服务或功能单元</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406205" y="2357403"/>
            <a:ext cx="5032147" cy="369332"/>
          </a:xfrm>
          <a:prstGeom prst="rect">
            <a:avLst/>
          </a:prstGeom>
        </p:spPr>
        <p:txBody>
          <a:bodyPr wrap="none">
            <a:spAutoFit/>
          </a:bodyPr>
          <a:lstStyle/>
          <a:p>
            <a:r>
              <a:rPr lang="zh-CN" altLang="en-US" dirty="0"/>
              <a:t>注意：功能及功能涉及的交互过程，两者都重要</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983432" y="1268760"/>
            <a:ext cx="8712968" cy="461665"/>
          </a:xfrm>
          <a:prstGeom prst="rect">
            <a:avLst/>
          </a:prstGeom>
        </p:spPr>
        <p:txBody>
          <a:bodyPr wrap="square">
            <a:spAutoFit/>
          </a:bodyPr>
          <a:lstStyle/>
          <a:p>
            <a:r>
              <a:rPr lang="zh-CN" altLang="en-US" sz="2400" b="1" dirty="0"/>
              <a:t>在一个银行业务系统中，可能会</a:t>
            </a:r>
            <a:r>
              <a:rPr lang="zh-CN" altLang="en-US" sz="2400" b="1" dirty="0" smtClean="0"/>
              <a:t>有什么用例？ </a:t>
            </a:r>
            <a:endParaRPr lang="zh-CN" altLang="en-US" sz="2400" b="1" dirty="0"/>
          </a:p>
        </p:txBody>
      </p:sp>
      <p:sp>
        <p:nvSpPr>
          <p:cNvPr id="4" name="矩形 3"/>
          <p:cNvSpPr/>
          <p:nvPr/>
        </p:nvSpPr>
        <p:spPr>
          <a:xfrm>
            <a:off x="958162" y="2348880"/>
            <a:ext cx="6096000" cy="2796856"/>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sz="2400" dirty="0"/>
              <a:t>浏览账户余额</a:t>
            </a:r>
            <a:endParaRPr lang="zh-CN" altLang="en-US" sz="2400" dirty="0"/>
          </a:p>
          <a:p>
            <a:pPr marL="285750" indent="-285750">
              <a:lnSpc>
                <a:spcPct val="150000"/>
              </a:lnSpc>
              <a:buFont typeface="Wingdings" panose="05000000000000000000" pitchFamily="2" charset="2"/>
              <a:buChar char="l"/>
            </a:pPr>
            <a:r>
              <a:rPr lang="zh-CN" altLang="en-US" sz="2400" dirty="0"/>
              <a:t>列出交易清单</a:t>
            </a:r>
            <a:endParaRPr lang="zh-CN" altLang="en-US" sz="2400" dirty="0"/>
          </a:p>
          <a:p>
            <a:pPr marL="285750" indent="-285750">
              <a:lnSpc>
                <a:spcPct val="150000"/>
              </a:lnSpc>
              <a:buFont typeface="Wingdings" panose="05000000000000000000" pitchFamily="2" charset="2"/>
              <a:buChar char="l"/>
            </a:pPr>
            <a:r>
              <a:rPr lang="zh-CN" altLang="en-US" sz="2400" dirty="0"/>
              <a:t>存款</a:t>
            </a:r>
            <a:endParaRPr lang="zh-CN" altLang="en-US" sz="2400" dirty="0"/>
          </a:p>
          <a:p>
            <a:pPr marL="285750" indent="-285750">
              <a:lnSpc>
                <a:spcPct val="150000"/>
              </a:lnSpc>
              <a:buFont typeface="Wingdings" panose="05000000000000000000" pitchFamily="2" charset="2"/>
              <a:buChar char="l"/>
            </a:pPr>
            <a:r>
              <a:rPr lang="zh-CN" altLang="en-US" sz="2400" dirty="0"/>
              <a:t>取款</a:t>
            </a:r>
            <a:endParaRPr lang="zh-CN" altLang="en-US" sz="2400" dirty="0"/>
          </a:p>
          <a:p>
            <a:pPr marL="285750" indent="-285750">
              <a:lnSpc>
                <a:spcPct val="150000"/>
              </a:lnSpc>
              <a:buFont typeface="Wingdings" panose="05000000000000000000" pitchFamily="2" charset="2"/>
              <a:buChar char="l"/>
            </a:pPr>
            <a:r>
              <a:rPr lang="zh-CN" altLang="en-US" sz="2400" dirty="0"/>
              <a:t>转账</a:t>
            </a:r>
            <a:endParaRPr lang="zh-CN" altLang="en-US" sz="24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12254" y="908720"/>
            <a:ext cx="19050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49946" y="848173"/>
            <a:ext cx="10364351" cy="1938992"/>
          </a:xfrm>
          <a:prstGeom prst="rect">
            <a:avLst/>
          </a:prstGeom>
        </p:spPr>
        <p:txBody>
          <a:bodyPr wrap="square">
            <a:spAutoFit/>
          </a:bodyPr>
          <a:lstStyle/>
          <a:p>
            <a:r>
              <a:rPr lang="zh-CN" altLang="en-US" sz="2400" b="1" dirty="0"/>
              <a:t>在一个大学图书管理系统中，可能的需求如下： </a:t>
            </a:r>
            <a:endParaRPr lang="zh-CN" altLang="en-US" sz="2400" b="1" dirty="0"/>
          </a:p>
          <a:p>
            <a:r>
              <a:rPr lang="zh-CN" altLang="en-US" sz="2400" dirty="0"/>
              <a:t>        读者在大学图书管理系统中可以查找图书。读者分学生和教师。读者借还书籍要通过图书管理员之手来完成。为了方便工作，图书管理员也可以查找图书。系统管理员负责大学图书管理系统的借书证维护和图书数据维护等操作</a:t>
            </a:r>
            <a:r>
              <a:rPr lang="zh-CN" altLang="en-US" sz="2400" dirty="0" smtClean="0"/>
              <a:t>。试</a:t>
            </a:r>
            <a:r>
              <a:rPr lang="zh-CN" altLang="en-US" sz="2400" dirty="0"/>
              <a:t>分析上述系统中，有哪些用例</a:t>
            </a:r>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6480" y="776163"/>
            <a:ext cx="1905000" cy="1905000"/>
          </a:xfrm>
          <a:prstGeom prst="rect">
            <a:avLst/>
          </a:prstGeom>
        </p:spPr>
      </p:pic>
      <p:pic>
        <p:nvPicPr>
          <p:cNvPr id="5" name="Picture 5" descr="图书管理系统--用例图-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3" y="2897318"/>
            <a:ext cx="5628195" cy="391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723549" cy="461665"/>
          </a:xfrm>
          <a:prstGeom prst="rect">
            <a:avLst/>
          </a:prstGeom>
          <a:noFill/>
        </p:spPr>
        <p:txBody>
          <a:bodyPr wrap="none" rtlCol="0">
            <a:spAutoFit/>
          </a:bodyPr>
          <a:lstStyle/>
          <a:p>
            <a:r>
              <a:rPr lang="zh-CN" altLang="en-US" sz="2400" b="1" dirty="0" smtClean="0">
                <a:solidFill>
                  <a:srgbClr val="1B4580"/>
                </a:solidFill>
              </a:rPr>
              <a:t>用例的特征</a:t>
            </a:r>
            <a:endParaRPr lang="zh-CN" altLang="en-US" sz="2400" b="1" dirty="0">
              <a:solidFill>
                <a:srgbClr val="1B4580"/>
              </a:solidFill>
            </a:endParaRPr>
          </a:p>
        </p:txBody>
      </p:sp>
      <p:sp>
        <p:nvSpPr>
          <p:cNvPr id="9" name="矩形 8"/>
          <p:cNvSpPr/>
          <p:nvPr/>
        </p:nvSpPr>
        <p:spPr>
          <a:xfrm>
            <a:off x="664649" y="1572001"/>
            <a:ext cx="10615927" cy="2346091"/>
          </a:xfrm>
          <a:prstGeom prst="rect">
            <a:avLst/>
          </a:prstGeom>
        </p:spPr>
        <p:txBody>
          <a:bodyPr wrap="square">
            <a:spAutoFit/>
          </a:bodyPr>
          <a:lstStyle/>
          <a:p>
            <a:pPr>
              <a:lnSpc>
                <a:spcPct val="150000"/>
              </a:lnSpc>
              <a:buFont typeface="Wingdings" panose="05000000000000000000" pitchFamily="2" charset="2"/>
              <a:buChar char="§"/>
            </a:pPr>
            <a:r>
              <a:rPr lang="zh-CN" altLang="en-US" sz="2000" b="1" dirty="0"/>
              <a:t>站在系统外部，看到的系统功能</a:t>
            </a:r>
            <a:endParaRPr lang="zh-CN" altLang="en-US" sz="2000" b="1" dirty="0"/>
          </a:p>
          <a:p>
            <a:pPr>
              <a:lnSpc>
                <a:spcPct val="150000"/>
              </a:lnSpc>
              <a:buFont typeface="Wingdings" panose="05000000000000000000" pitchFamily="2" charset="2"/>
              <a:buChar char="§"/>
            </a:pPr>
            <a:r>
              <a:rPr lang="zh-CN" altLang="en-US" sz="2000" b="1" dirty="0"/>
              <a:t>总是被参与者启动</a:t>
            </a:r>
            <a:endParaRPr lang="zh-CN" altLang="en-US" sz="2000" b="1" dirty="0"/>
          </a:p>
          <a:p>
            <a:pPr>
              <a:lnSpc>
                <a:spcPct val="150000"/>
              </a:lnSpc>
              <a:buFont typeface="Wingdings" panose="05000000000000000000" pitchFamily="2" charset="2"/>
              <a:buChar char="§"/>
            </a:pPr>
            <a:r>
              <a:rPr lang="zh-CN" altLang="en-US" sz="2000" b="1" dirty="0"/>
              <a:t>描述一个功能的交互场景</a:t>
            </a:r>
            <a:endParaRPr lang="zh-CN" altLang="en-US" sz="2000" b="1" dirty="0"/>
          </a:p>
          <a:p>
            <a:pPr>
              <a:lnSpc>
                <a:spcPct val="150000"/>
              </a:lnSpc>
              <a:buFont typeface="Wingdings" panose="05000000000000000000" pitchFamily="2" charset="2"/>
              <a:buChar char="§"/>
            </a:pPr>
            <a:r>
              <a:rPr lang="zh-CN" altLang="en-US" sz="2000" b="1" dirty="0">
                <a:solidFill>
                  <a:srgbClr val="0000FF"/>
                </a:solidFill>
              </a:rPr>
              <a:t>用例分析</a:t>
            </a:r>
            <a:r>
              <a:rPr lang="zh-CN" altLang="en-US" sz="2000" b="1" dirty="0"/>
              <a:t>本质上是一种</a:t>
            </a:r>
            <a:r>
              <a:rPr lang="zh-CN" altLang="en-US" sz="2000" b="1" dirty="0">
                <a:solidFill>
                  <a:srgbClr val="0000FF"/>
                </a:solidFill>
              </a:rPr>
              <a:t>功能分解技术</a:t>
            </a:r>
            <a:endParaRPr lang="zh-CN" altLang="en-US" sz="2000" b="1" dirty="0">
              <a:solidFill>
                <a:srgbClr val="0000FF"/>
              </a:solidFill>
            </a:endParaRPr>
          </a:p>
          <a:p>
            <a:pPr>
              <a:lnSpc>
                <a:spcPct val="150000"/>
              </a:lnSpc>
              <a:buFont typeface="Wingdings" panose="05000000000000000000" pitchFamily="2" charset="2"/>
              <a:buChar char="§"/>
            </a:pPr>
            <a:r>
              <a:rPr lang="zh-CN" altLang="en-US" sz="2000" b="1" dirty="0"/>
              <a:t>交互过程的描述中，可以发现</a:t>
            </a:r>
            <a:r>
              <a:rPr lang="zh-CN" altLang="en-US" sz="2000" b="1" dirty="0">
                <a:solidFill>
                  <a:srgbClr val="0000FF"/>
                </a:solidFill>
              </a:rPr>
              <a:t>类</a:t>
            </a:r>
            <a:r>
              <a:rPr lang="zh-CN" altLang="en-US" sz="2000" b="1" dirty="0"/>
              <a:t>（类的特征，类的行为）</a:t>
            </a:r>
            <a:endParaRPr lang="zh-CN" altLang="en-US" sz="20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031325" cy="461665"/>
          </a:xfrm>
          <a:prstGeom prst="rect">
            <a:avLst/>
          </a:prstGeom>
          <a:noFill/>
        </p:spPr>
        <p:txBody>
          <a:bodyPr wrap="none" rtlCol="0">
            <a:spAutoFit/>
          </a:bodyPr>
          <a:lstStyle/>
          <a:p>
            <a:r>
              <a:rPr lang="zh-CN" altLang="en-US" sz="2400" b="1" dirty="0" smtClean="0">
                <a:solidFill>
                  <a:srgbClr val="1B4580"/>
                </a:solidFill>
              </a:rPr>
              <a:t>用例之间关系</a:t>
            </a:r>
            <a:endParaRPr lang="zh-CN" altLang="en-US" sz="2400" b="1" dirty="0">
              <a:solidFill>
                <a:srgbClr val="1B4580"/>
              </a:solidFill>
            </a:endParaRPr>
          </a:p>
        </p:txBody>
      </p:sp>
      <p:sp>
        <p:nvSpPr>
          <p:cNvPr id="9" name="矩形 8"/>
          <p:cNvSpPr/>
          <p:nvPr/>
        </p:nvSpPr>
        <p:spPr>
          <a:xfrm>
            <a:off x="3758704" y="1556792"/>
            <a:ext cx="2319866" cy="507831"/>
          </a:xfrm>
          <a:prstGeom prst="rect">
            <a:avLst/>
          </a:prstGeom>
        </p:spPr>
        <p:txBody>
          <a:bodyPr wrap="none">
            <a:spAutoFit/>
          </a:bodyPr>
          <a:lstStyle/>
          <a:p>
            <a:pPr marL="285750" indent="-28575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包含、扩展、泛化</a:t>
            </a:r>
            <a:endPar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Picture 6"/>
          <p:cNvPicPr>
            <a:picLocks noChangeAspect="1" noChangeArrowheads="1"/>
          </p:cNvPicPr>
          <p:nvPr/>
        </p:nvPicPr>
        <p:blipFill>
          <a:blip r:embed="rId1"/>
          <a:srcRect l="30634" r="32506" b="19266"/>
          <a:stretch>
            <a:fillRect/>
          </a:stretch>
        </p:blipFill>
        <p:spPr bwMode="auto">
          <a:xfrm>
            <a:off x="1978273" y="3579256"/>
            <a:ext cx="1698625" cy="1516063"/>
          </a:xfrm>
          <a:prstGeom prst="rect">
            <a:avLst/>
          </a:prstGeom>
          <a:noFill/>
          <a:ln w="9525">
            <a:noFill/>
            <a:miter lim="800000"/>
            <a:headEnd/>
            <a:tailEnd/>
          </a:ln>
        </p:spPr>
      </p:pic>
      <p:pic>
        <p:nvPicPr>
          <p:cNvPr id="11" name="Picture 7"/>
          <p:cNvPicPr>
            <a:picLocks noChangeAspect="1" noChangeArrowheads="1"/>
          </p:cNvPicPr>
          <p:nvPr/>
        </p:nvPicPr>
        <p:blipFill>
          <a:blip r:embed="rId2"/>
          <a:srcRect l="30974" r="30293" b="19266"/>
          <a:stretch>
            <a:fillRect/>
          </a:stretch>
        </p:blipFill>
        <p:spPr bwMode="auto">
          <a:xfrm>
            <a:off x="5875586" y="3566556"/>
            <a:ext cx="1778000" cy="1512888"/>
          </a:xfrm>
          <a:prstGeom prst="rect">
            <a:avLst/>
          </a:prstGeom>
          <a:noFill/>
          <a:ln w="9525">
            <a:noFill/>
            <a:miter lim="800000"/>
            <a:headEnd/>
            <a:tailEnd/>
          </a:ln>
        </p:spPr>
      </p:pic>
      <p:grpSp>
        <p:nvGrpSpPr>
          <p:cNvPr id="12" name="Group 23"/>
          <p:cNvGrpSpPr/>
          <p:nvPr/>
        </p:nvGrpSpPr>
        <p:grpSpPr bwMode="auto">
          <a:xfrm>
            <a:off x="4013448" y="3299856"/>
            <a:ext cx="1681163" cy="250825"/>
            <a:chOff x="1426" y="2779"/>
            <a:chExt cx="548" cy="138"/>
          </a:xfrm>
        </p:grpSpPr>
        <p:sp>
          <p:nvSpPr>
            <p:cNvPr id="13" name="Line 18"/>
            <p:cNvSpPr>
              <a:spLocks noChangeAspect="1" noChangeShapeType="1"/>
            </p:cNvSpPr>
            <p:nvPr/>
          </p:nvSpPr>
          <p:spPr bwMode="auto">
            <a:xfrm rot="10800000" flipV="1">
              <a:off x="1497" y="2848"/>
              <a:ext cx="477" cy="0"/>
            </a:xfrm>
            <a:prstGeom prst="line">
              <a:avLst/>
            </a:prstGeom>
            <a:noFill/>
            <a:ln w="9525">
              <a:solidFill>
                <a:srgbClr val="990033"/>
              </a:solidFill>
              <a:round/>
            </a:ln>
          </p:spPr>
          <p:txBody>
            <a:bodyPr wrap="none" anchor="ctr"/>
            <a:lstStyle/>
            <a:p>
              <a:endParaRPr lang="zh-CN" altLang="en-US"/>
            </a:p>
          </p:txBody>
        </p:sp>
        <p:sp>
          <p:nvSpPr>
            <p:cNvPr id="14" name="AutoShape 17"/>
            <p:cNvSpPr>
              <a:spLocks noChangeArrowheads="1"/>
            </p:cNvSpPr>
            <p:nvPr/>
          </p:nvSpPr>
          <p:spPr bwMode="auto">
            <a:xfrm rot="-5400000">
              <a:off x="1394" y="2811"/>
              <a:ext cx="138" cy="73"/>
            </a:xfrm>
            <a:prstGeom prst="triangle">
              <a:avLst>
                <a:gd name="adj" fmla="val 50417"/>
              </a:avLst>
            </a:prstGeom>
            <a:solidFill>
              <a:schemeClr val="accent1"/>
            </a:solidFill>
            <a:ln w="9525">
              <a:solidFill>
                <a:srgbClr val="990033"/>
              </a:solidFill>
              <a:miter lim="800000"/>
            </a:ln>
          </p:spPr>
          <p:txBody>
            <a:bodyPr vert="eaVert" wrap="none" anchor="ctr"/>
            <a:lstStyle/>
            <a:p>
              <a:endParaRPr lang="zh-CN" altLang="en-US">
                <a:latin typeface="Verdana" panose="020B0604030504040204" pitchFamily="34" charset="0"/>
                <a:ea typeface="宋体" panose="02010600030101010101" pitchFamily="2" charset="-122"/>
              </a:endParaRPr>
            </a:p>
          </p:txBody>
        </p:sp>
      </p:grpSp>
      <p:grpSp>
        <p:nvGrpSpPr>
          <p:cNvPr id="15" name="Group 35"/>
          <p:cNvGrpSpPr/>
          <p:nvPr/>
        </p:nvGrpSpPr>
        <p:grpSpPr bwMode="auto">
          <a:xfrm>
            <a:off x="3829298" y="3742769"/>
            <a:ext cx="2171700" cy="420687"/>
            <a:chOff x="1887" y="3223"/>
            <a:chExt cx="1368" cy="265"/>
          </a:xfrm>
        </p:grpSpPr>
        <p:sp>
          <p:nvSpPr>
            <p:cNvPr id="16" name="Text Box 27"/>
            <p:cNvSpPr txBox="1">
              <a:spLocks noChangeArrowheads="1"/>
            </p:cNvSpPr>
            <p:nvPr/>
          </p:nvSpPr>
          <p:spPr bwMode="auto">
            <a:xfrm>
              <a:off x="1887" y="3223"/>
              <a:ext cx="1368" cy="231"/>
            </a:xfrm>
            <a:prstGeom prst="rect">
              <a:avLst/>
            </a:prstGeom>
            <a:noFill/>
            <a:ln w="9525">
              <a:noFill/>
              <a:miter lim="800000"/>
            </a:ln>
          </p:spPr>
          <p:txBody>
            <a:bodyPr>
              <a:spAutoFit/>
            </a:bodyPr>
            <a:lstStyle/>
            <a:p>
              <a:pPr algn="ctr" eaLnBrk="0" hangingPunct="0"/>
              <a:r>
                <a:rPr lang="en-US" altLang="zh-CN" b="1">
                  <a:latin typeface="Times New Roman" panose="02020603050405020304" pitchFamily="18" charset="0"/>
                  <a:ea typeface="楷体_GB2312" pitchFamily="49" charset="-122"/>
                </a:rPr>
                <a:t>&lt;&lt; include &gt;&gt;</a:t>
              </a:r>
              <a:endParaRPr lang="en-US" altLang="zh-CN" b="1">
                <a:latin typeface="Times New Roman" panose="02020603050405020304" pitchFamily="18" charset="0"/>
                <a:ea typeface="楷体_GB2312" pitchFamily="49" charset="-122"/>
              </a:endParaRPr>
            </a:p>
          </p:txBody>
        </p:sp>
        <p:grpSp>
          <p:nvGrpSpPr>
            <p:cNvPr id="17" name="Group 30"/>
            <p:cNvGrpSpPr/>
            <p:nvPr/>
          </p:nvGrpSpPr>
          <p:grpSpPr bwMode="auto">
            <a:xfrm rot="10800000">
              <a:off x="1998" y="3337"/>
              <a:ext cx="1047" cy="151"/>
              <a:chOff x="2088" y="3400"/>
              <a:chExt cx="1047" cy="151"/>
            </a:xfrm>
          </p:grpSpPr>
          <p:sp>
            <p:nvSpPr>
              <p:cNvPr id="18" name="Line 20"/>
              <p:cNvSpPr>
                <a:spLocks noChangeAspect="1" noChangeShapeType="1"/>
              </p:cNvSpPr>
              <p:nvPr/>
            </p:nvSpPr>
            <p:spPr bwMode="auto">
              <a:xfrm flipV="1">
                <a:off x="2088" y="3443"/>
                <a:ext cx="1016" cy="0"/>
              </a:xfrm>
              <a:prstGeom prst="line">
                <a:avLst/>
              </a:prstGeom>
              <a:noFill/>
              <a:ln w="12700">
                <a:solidFill>
                  <a:srgbClr val="990033"/>
                </a:solidFill>
                <a:prstDash val="dash"/>
                <a:round/>
              </a:ln>
            </p:spPr>
            <p:txBody>
              <a:bodyPr wrap="none" anchor="ctr"/>
              <a:lstStyle/>
              <a:p>
                <a:endParaRPr lang="zh-CN" altLang="en-US"/>
              </a:p>
            </p:txBody>
          </p:sp>
          <p:sp>
            <p:nvSpPr>
              <p:cNvPr id="19" name="Line 24"/>
              <p:cNvSpPr>
                <a:spLocks noChangeAspect="1" noChangeShapeType="1"/>
              </p:cNvSpPr>
              <p:nvPr/>
            </p:nvSpPr>
            <p:spPr bwMode="auto">
              <a:xfrm rot="2700000" flipV="1">
                <a:off x="3006" y="3400"/>
                <a:ext cx="129" cy="0"/>
              </a:xfrm>
              <a:prstGeom prst="line">
                <a:avLst/>
              </a:prstGeom>
              <a:noFill/>
              <a:ln w="12700">
                <a:solidFill>
                  <a:srgbClr val="990033"/>
                </a:solidFill>
                <a:round/>
              </a:ln>
            </p:spPr>
            <p:txBody>
              <a:bodyPr wrap="none" anchor="ctr"/>
              <a:lstStyle/>
              <a:p>
                <a:endParaRPr lang="zh-CN" altLang="en-US"/>
              </a:p>
            </p:txBody>
          </p:sp>
          <p:sp>
            <p:nvSpPr>
              <p:cNvPr id="20" name="Line 25"/>
              <p:cNvSpPr>
                <a:spLocks noChangeAspect="1" noChangeShapeType="1"/>
              </p:cNvSpPr>
              <p:nvPr/>
            </p:nvSpPr>
            <p:spPr bwMode="auto">
              <a:xfrm rot="8100000" flipV="1">
                <a:off x="3003" y="3487"/>
                <a:ext cx="129" cy="0"/>
              </a:xfrm>
              <a:prstGeom prst="line">
                <a:avLst/>
              </a:prstGeom>
              <a:noFill/>
              <a:ln w="12700">
                <a:solidFill>
                  <a:srgbClr val="990033"/>
                </a:solidFill>
                <a:round/>
              </a:ln>
            </p:spPr>
            <p:txBody>
              <a:bodyPr wrap="none" anchor="ctr"/>
              <a:lstStyle/>
              <a:p>
                <a:endParaRPr lang="zh-CN" altLang="en-US"/>
              </a:p>
            </p:txBody>
          </p:sp>
        </p:grpSp>
      </p:grpSp>
      <p:grpSp>
        <p:nvGrpSpPr>
          <p:cNvPr id="21" name="Group 36"/>
          <p:cNvGrpSpPr/>
          <p:nvPr/>
        </p:nvGrpSpPr>
        <p:grpSpPr bwMode="auto">
          <a:xfrm>
            <a:off x="3892798" y="4484131"/>
            <a:ext cx="2020888" cy="400050"/>
            <a:chOff x="2694" y="3827"/>
            <a:chExt cx="1273" cy="252"/>
          </a:xfrm>
        </p:grpSpPr>
        <p:sp>
          <p:nvSpPr>
            <p:cNvPr id="22" name="Text Box 28"/>
            <p:cNvSpPr txBox="1">
              <a:spLocks noChangeArrowheads="1"/>
            </p:cNvSpPr>
            <p:nvPr/>
          </p:nvSpPr>
          <p:spPr bwMode="auto">
            <a:xfrm>
              <a:off x="2694" y="3827"/>
              <a:ext cx="1273" cy="231"/>
            </a:xfrm>
            <a:prstGeom prst="rect">
              <a:avLst/>
            </a:prstGeom>
            <a:noFill/>
            <a:ln w="9525">
              <a:noFill/>
              <a:miter lim="800000"/>
            </a:ln>
          </p:spPr>
          <p:txBody>
            <a:bodyPr>
              <a:spAutoFit/>
            </a:bodyPr>
            <a:lstStyle/>
            <a:p>
              <a:pPr algn="ctr" eaLnBrk="0" hangingPunct="0"/>
              <a:r>
                <a:rPr lang="en-US" altLang="zh-CN" b="1">
                  <a:latin typeface="Times New Roman" panose="02020603050405020304" pitchFamily="18" charset="0"/>
                  <a:ea typeface="楷体_GB2312" pitchFamily="49" charset="-122"/>
                </a:rPr>
                <a:t>&lt;&lt; extend &gt;&gt;</a:t>
              </a:r>
              <a:endParaRPr lang="en-US" altLang="zh-CN" b="1">
                <a:latin typeface="Times New Roman" panose="02020603050405020304" pitchFamily="18" charset="0"/>
                <a:ea typeface="楷体_GB2312" pitchFamily="49" charset="-122"/>
              </a:endParaRPr>
            </a:p>
          </p:txBody>
        </p:sp>
        <p:grpSp>
          <p:nvGrpSpPr>
            <p:cNvPr id="23" name="Group 31"/>
            <p:cNvGrpSpPr/>
            <p:nvPr/>
          </p:nvGrpSpPr>
          <p:grpSpPr bwMode="auto">
            <a:xfrm rot="10800000">
              <a:off x="2760" y="3928"/>
              <a:ext cx="1047" cy="151"/>
              <a:chOff x="2088" y="3400"/>
              <a:chExt cx="1047" cy="151"/>
            </a:xfrm>
          </p:grpSpPr>
          <p:sp>
            <p:nvSpPr>
              <p:cNvPr id="24" name="Line 32"/>
              <p:cNvSpPr>
                <a:spLocks noChangeAspect="1" noChangeShapeType="1"/>
              </p:cNvSpPr>
              <p:nvPr/>
            </p:nvSpPr>
            <p:spPr bwMode="auto">
              <a:xfrm flipV="1">
                <a:off x="2088" y="3443"/>
                <a:ext cx="1016" cy="0"/>
              </a:xfrm>
              <a:prstGeom prst="line">
                <a:avLst/>
              </a:prstGeom>
              <a:noFill/>
              <a:ln w="12700">
                <a:solidFill>
                  <a:srgbClr val="990033"/>
                </a:solidFill>
                <a:prstDash val="dash"/>
                <a:round/>
              </a:ln>
            </p:spPr>
            <p:txBody>
              <a:bodyPr wrap="none" anchor="ctr"/>
              <a:lstStyle/>
              <a:p>
                <a:endParaRPr lang="zh-CN" altLang="en-US"/>
              </a:p>
            </p:txBody>
          </p:sp>
          <p:sp>
            <p:nvSpPr>
              <p:cNvPr id="25" name="Line 33"/>
              <p:cNvSpPr>
                <a:spLocks noChangeAspect="1" noChangeShapeType="1"/>
              </p:cNvSpPr>
              <p:nvPr/>
            </p:nvSpPr>
            <p:spPr bwMode="auto">
              <a:xfrm rot="2700000" flipV="1">
                <a:off x="3006" y="3400"/>
                <a:ext cx="129" cy="0"/>
              </a:xfrm>
              <a:prstGeom prst="line">
                <a:avLst/>
              </a:prstGeom>
              <a:noFill/>
              <a:ln w="12700">
                <a:solidFill>
                  <a:srgbClr val="990033"/>
                </a:solidFill>
                <a:round/>
              </a:ln>
            </p:spPr>
            <p:txBody>
              <a:bodyPr wrap="none" anchor="ctr"/>
              <a:lstStyle/>
              <a:p>
                <a:endParaRPr lang="zh-CN" altLang="en-US"/>
              </a:p>
            </p:txBody>
          </p:sp>
          <p:sp>
            <p:nvSpPr>
              <p:cNvPr id="26" name="Line 34"/>
              <p:cNvSpPr>
                <a:spLocks noChangeAspect="1" noChangeShapeType="1"/>
              </p:cNvSpPr>
              <p:nvPr/>
            </p:nvSpPr>
            <p:spPr bwMode="auto">
              <a:xfrm rot="8100000" flipV="1">
                <a:off x="3003" y="3487"/>
                <a:ext cx="129" cy="0"/>
              </a:xfrm>
              <a:prstGeom prst="line">
                <a:avLst/>
              </a:prstGeom>
              <a:noFill/>
              <a:ln w="12700">
                <a:solidFill>
                  <a:srgbClr val="990033"/>
                </a:solidFill>
                <a:round/>
              </a:ln>
            </p:spPr>
            <p:txBody>
              <a:bodyPr wrap="none" anchor="ctr"/>
              <a:lstStyle/>
              <a:p>
                <a:endParaRPr lang="zh-CN" altLang="en-US"/>
              </a:p>
            </p:txBody>
          </p:sp>
        </p:grpSp>
      </p:grpSp>
      <p:sp>
        <p:nvSpPr>
          <p:cNvPr id="27" name="AutoShape 37"/>
          <p:cNvSpPr>
            <a:spLocks noChangeArrowheads="1"/>
          </p:cNvSpPr>
          <p:nvPr/>
        </p:nvSpPr>
        <p:spPr bwMode="auto">
          <a:xfrm>
            <a:off x="2886323" y="2239406"/>
            <a:ext cx="968375" cy="468313"/>
          </a:xfrm>
          <a:prstGeom prst="wedgeRoundRectCallout">
            <a:avLst>
              <a:gd name="adj1" fmla="val 148361"/>
              <a:gd name="adj2" fmla="val 173389"/>
              <a:gd name="adj3" fmla="val 16667"/>
            </a:avLst>
          </a:prstGeom>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rPr>
              <a:t>泛化</a:t>
            </a:r>
            <a:endPar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endParaRPr>
          </a:p>
        </p:txBody>
      </p:sp>
      <p:sp>
        <p:nvSpPr>
          <p:cNvPr id="28" name="AutoShape 38"/>
          <p:cNvSpPr>
            <a:spLocks noChangeArrowheads="1"/>
          </p:cNvSpPr>
          <p:nvPr/>
        </p:nvSpPr>
        <p:spPr bwMode="auto">
          <a:xfrm>
            <a:off x="6528048" y="2472769"/>
            <a:ext cx="968375" cy="468312"/>
          </a:xfrm>
          <a:prstGeom prst="wedgeRoundRectCallout">
            <a:avLst>
              <a:gd name="adj1" fmla="val -137704"/>
              <a:gd name="adj2" fmla="val 263222"/>
              <a:gd name="adj3" fmla="val 16667"/>
            </a:avLst>
          </a:prstGeom>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rPr>
              <a:t>包含</a:t>
            </a:r>
            <a:endPar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endParaRPr>
          </a:p>
        </p:txBody>
      </p:sp>
      <p:sp>
        <p:nvSpPr>
          <p:cNvPr id="29" name="AutoShape 39"/>
          <p:cNvSpPr>
            <a:spLocks noChangeArrowheads="1"/>
          </p:cNvSpPr>
          <p:nvPr/>
        </p:nvSpPr>
        <p:spPr bwMode="auto">
          <a:xfrm>
            <a:off x="6050211" y="5504894"/>
            <a:ext cx="968375" cy="468312"/>
          </a:xfrm>
          <a:prstGeom prst="wedgeRoundRectCallout">
            <a:avLst>
              <a:gd name="adj1" fmla="val -128690"/>
              <a:gd name="adj2" fmla="val -164236"/>
              <a:gd name="adj3" fmla="val 16667"/>
            </a:avLst>
          </a:prstGeom>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rPr>
              <a:t>扩展</a:t>
            </a:r>
            <a:endParaRPr lang="zh-CN" altLang="en-US" sz="2000" b="1">
              <a:solidFill>
                <a:srgbClr val="FF00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righ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checkerboard(across)">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checkerboard(across)">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877985" cy="461665"/>
          </a:xfrm>
          <a:prstGeom prst="rect">
            <a:avLst/>
          </a:prstGeom>
          <a:noFill/>
        </p:spPr>
        <p:txBody>
          <a:bodyPr wrap="none" rtlCol="0">
            <a:spAutoFit/>
          </a:bodyPr>
          <a:lstStyle/>
          <a:p>
            <a:r>
              <a:rPr lang="zh-CN" altLang="en-US" sz="2400" b="1" dirty="0" smtClean="0">
                <a:solidFill>
                  <a:srgbClr val="1B4580"/>
                </a:solidFill>
              </a:rPr>
              <a:t>用例之间关系（包含关系）</a:t>
            </a:r>
            <a:endParaRPr lang="zh-CN" altLang="en-US" sz="2400" b="1" dirty="0">
              <a:solidFill>
                <a:srgbClr val="1B4580"/>
              </a:solidFill>
            </a:endParaRPr>
          </a:p>
        </p:txBody>
      </p:sp>
      <p:sp>
        <p:nvSpPr>
          <p:cNvPr id="9" name="矩形 8"/>
          <p:cNvSpPr/>
          <p:nvPr/>
        </p:nvSpPr>
        <p:spPr>
          <a:xfrm>
            <a:off x="717539" y="1571454"/>
            <a:ext cx="10568726" cy="133882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t>包含关系</a:t>
            </a:r>
            <a:r>
              <a:rPr lang="zh-CN" altLang="en-US" dirty="0"/>
              <a:t>描述的是一个用例需要某种功能，而该功能被另外一个用例定义，那么在用例的执行过程中，就可以调用已经定义好的用例</a:t>
            </a:r>
            <a:endParaRPr lang="en-US" altLang="zh-CN" dirty="0"/>
          </a:p>
          <a:p>
            <a:pPr marL="285750" indent="-285750" algn="just">
              <a:lnSpc>
                <a:spcPct val="150000"/>
              </a:lnSpc>
              <a:buFont typeface="Wingdings" panose="05000000000000000000" pitchFamily="2" charset="2"/>
              <a:buChar char="l"/>
            </a:pPr>
            <a:r>
              <a:rPr lang="zh-CN" altLang="en-US" dirty="0">
                <a:sym typeface="Times New Roman" panose="02020603050405020304" pitchFamily="18" charset="0"/>
              </a:rPr>
              <a:t>基用例把被包含的用例行为作为</a:t>
            </a:r>
            <a:r>
              <a:rPr lang="zh-CN" altLang="en-US" b="1" dirty="0">
                <a:solidFill>
                  <a:srgbClr val="FF0000"/>
                </a:solidFill>
                <a:sym typeface="Times New Roman" panose="02020603050405020304" pitchFamily="18" charset="0"/>
              </a:rPr>
              <a:t>自身行为的一部分</a:t>
            </a:r>
            <a:r>
              <a:rPr lang="zh-CN" altLang="en-US" dirty="0">
                <a:sym typeface="Times New Roman" panose="02020603050405020304" pitchFamily="18" charset="0"/>
              </a:rPr>
              <a:t>。</a:t>
            </a:r>
            <a:endParaRPr lang="en-US" altLang="zh-CN" dirty="0">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692296" y="3290507"/>
            <a:ext cx="5738610" cy="3037691"/>
          </a:xfrm>
          <a:prstGeom prst="rect">
            <a:avLst/>
          </a:prstGeom>
        </p:spPr>
      </p:pic>
      <p:pic>
        <p:nvPicPr>
          <p:cNvPr id="11" name="图片 10"/>
          <p:cNvPicPr>
            <a:picLocks noChangeAspect="1"/>
          </p:cNvPicPr>
          <p:nvPr/>
        </p:nvPicPr>
        <p:blipFill>
          <a:blip r:embed="rId2"/>
          <a:stretch>
            <a:fillRect/>
          </a:stretch>
        </p:blipFill>
        <p:spPr>
          <a:xfrm>
            <a:off x="6597254" y="3717032"/>
            <a:ext cx="5292874" cy="19973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zh-CN" altLang="en-US" sz="5400" dirty="0" smtClean="0">
                <a:solidFill>
                  <a:schemeClr val="bg1"/>
                </a:solidFill>
                <a:latin typeface="微软雅黑" panose="020B0503020204020204" pitchFamily="34" charset="-122"/>
                <a:ea typeface="微软雅黑" panose="020B0503020204020204" pitchFamily="34" charset="-122"/>
              </a:rPr>
              <a:t>    理解需求</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PART1</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877985" cy="830997"/>
          </a:xfrm>
          <a:prstGeom prst="rect">
            <a:avLst/>
          </a:prstGeom>
          <a:noFill/>
        </p:spPr>
        <p:txBody>
          <a:bodyPr wrap="none" rtlCol="0">
            <a:spAutoFit/>
          </a:bodyPr>
          <a:lstStyle/>
          <a:p>
            <a:r>
              <a:rPr lang="zh-CN" altLang="en-US" sz="2400" b="1" dirty="0" smtClean="0">
                <a:solidFill>
                  <a:srgbClr val="1B4580"/>
                </a:solidFill>
              </a:rPr>
              <a:t>用例</a:t>
            </a:r>
            <a:r>
              <a:rPr lang="zh-CN" altLang="en-US" sz="2400" b="1" dirty="0">
                <a:solidFill>
                  <a:srgbClr val="1B4580"/>
                </a:solidFill>
              </a:rPr>
              <a:t>之间关系（包含关系）</a:t>
            </a:r>
            <a:endParaRPr lang="zh-CN" altLang="en-US" sz="2400" b="1" dirty="0">
              <a:solidFill>
                <a:srgbClr val="1B4580"/>
              </a:solidFill>
            </a:endParaRPr>
          </a:p>
          <a:p>
            <a:endParaRPr lang="zh-CN" altLang="en-US" sz="2400" b="1" dirty="0">
              <a:solidFill>
                <a:srgbClr val="1B4580"/>
              </a:solidFill>
            </a:endParaRPr>
          </a:p>
        </p:txBody>
      </p:sp>
      <p:sp>
        <p:nvSpPr>
          <p:cNvPr id="9" name="矩形 8"/>
          <p:cNvSpPr/>
          <p:nvPr/>
        </p:nvSpPr>
        <p:spPr>
          <a:xfrm>
            <a:off x="776604" y="1556792"/>
            <a:ext cx="9783891" cy="1337945"/>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箭头方向由基用例指向被包含的用例</a:t>
            </a: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，被包含用例如果不存在了，基用例就不完整了</a:t>
            </a:r>
            <a:endPar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执行基用例时，每次都必须调用被包含的用例</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被包含的用例也可以单独执行。</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58913" y="3127068"/>
            <a:ext cx="5637019" cy="3441418"/>
          </a:xfrm>
          <a:prstGeom prst="rect">
            <a:avLst/>
          </a:prstGeom>
        </p:spPr>
      </p:pic>
      <p:pic>
        <p:nvPicPr>
          <p:cNvPr id="11" name="图片 10"/>
          <p:cNvPicPr>
            <a:picLocks noChangeAspect="1"/>
          </p:cNvPicPr>
          <p:nvPr/>
        </p:nvPicPr>
        <p:blipFill>
          <a:blip r:embed="rId2"/>
          <a:stretch>
            <a:fillRect/>
          </a:stretch>
        </p:blipFill>
        <p:spPr>
          <a:xfrm>
            <a:off x="6579416" y="2497310"/>
            <a:ext cx="5029100" cy="40711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954655" cy="461665"/>
          </a:xfrm>
          <a:prstGeom prst="rect">
            <a:avLst/>
          </a:prstGeom>
          <a:noFill/>
        </p:spPr>
        <p:txBody>
          <a:bodyPr wrap="none" rtlCol="0">
            <a:spAutoFit/>
          </a:bodyPr>
          <a:lstStyle/>
          <a:p>
            <a:r>
              <a:rPr lang="zh-CN" altLang="en-US" sz="2400" b="1" dirty="0" smtClean="0">
                <a:solidFill>
                  <a:srgbClr val="1B4580"/>
                </a:solidFill>
              </a:rPr>
              <a:t>何时使用包含关系？</a:t>
            </a:r>
            <a:endParaRPr lang="zh-CN" altLang="en-US" sz="2400" b="1" dirty="0">
              <a:solidFill>
                <a:srgbClr val="1B4580"/>
              </a:solidFill>
            </a:endParaRPr>
          </a:p>
        </p:txBody>
      </p:sp>
      <p:sp>
        <p:nvSpPr>
          <p:cNvPr id="9" name="矩形 8"/>
          <p:cNvSpPr/>
          <p:nvPr/>
        </p:nvSpPr>
        <p:spPr>
          <a:xfrm>
            <a:off x="437146" y="1547447"/>
            <a:ext cx="5662865" cy="1477328"/>
          </a:xfrm>
          <a:prstGeom prst="rect">
            <a:avLst/>
          </a:prstGeom>
          <a:solidFill>
            <a:schemeClr val="bg1"/>
          </a:solidFill>
          <a:ln>
            <a:solidFill>
              <a:schemeClr val="tx1"/>
            </a:solidFill>
          </a:ln>
        </p:spPr>
        <p:txBody>
          <a:bodyPr wrap="square">
            <a:spAutoFit/>
          </a:bodyPr>
          <a:lstStyle/>
          <a:p>
            <a:pPr algn="just">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复用</a:t>
            </a:r>
            <a:r>
              <a:rPr lang="en-US" altLang="zh-CN" sz="2000" b="1" dirty="0" smtClean="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dirty="0" smtClean="0">
                <a:latin typeface="微软雅黑" panose="020B0503020204020204" pitchFamily="34" charset="-122"/>
                <a:ea typeface="微软雅黑" panose="020B0503020204020204" pitchFamily="34" charset="-122"/>
                <a:sym typeface="Times New Roman" panose="02020603050405020304" pitchFamily="18" charset="0"/>
              </a:rPr>
              <a:t>如果</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两个以上用例有大量一致的功能，可以将一致的功能抽取到另一个用例中，其它用例和这个用例建立包含关系</a:t>
            </a:r>
            <a:endParaRPr lang="zh-CN" altLang="en-US" sz="2000" dirty="0">
              <a:latin typeface="微软雅黑" panose="020B0503020204020204" pitchFamily="34" charset="-122"/>
              <a:ea typeface="微软雅黑" panose="020B0503020204020204" pitchFamily="34" charset="-122"/>
            </a:endParaRPr>
          </a:p>
        </p:txBody>
      </p:sp>
      <p:sp>
        <p:nvSpPr>
          <p:cNvPr id="10" name="TextBox 76"/>
          <p:cNvSpPr txBox="1"/>
          <p:nvPr/>
        </p:nvSpPr>
        <p:spPr>
          <a:xfrm>
            <a:off x="6320190" y="1547447"/>
            <a:ext cx="5494821"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2000" b="1" dirty="0" smtClean="0">
                <a:solidFill>
                  <a:srgbClr val="FF0000"/>
                </a:solidFill>
                <a:sym typeface="Times New Roman" panose="02020603050405020304" pitchFamily="18" charset="0"/>
              </a:rPr>
              <a:t>功能分解</a:t>
            </a:r>
            <a:endParaRPr lang="en-US" altLang="zh-CN" sz="2000" b="1" dirty="0" smtClean="0">
              <a:solidFill>
                <a:srgbClr val="FF0000"/>
              </a:solidFill>
              <a:sym typeface="Times New Roman" panose="02020603050405020304" pitchFamily="18" charset="0"/>
            </a:endParaRPr>
          </a:p>
          <a:p>
            <a:pPr algn="just">
              <a:lnSpc>
                <a:spcPct val="150000"/>
              </a:lnSpc>
            </a:pPr>
            <a:r>
              <a:rPr lang="zh-CN" altLang="en-US" sz="2000" dirty="0">
                <a:sym typeface="Times New Roman" panose="02020603050405020304" pitchFamily="18" charset="0"/>
              </a:rPr>
              <a:t>一个用例的功能太多太复杂时，可以将功能分解成小功能小用例，然后使用包含关系。</a:t>
            </a:r>
            <a:endParaRPr lang="en-US" sz="2000" dirty="0">
              <a:sym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68284" y="3328624"/>
            <a:ext cx="5400587" cy="2860741"/>
          </a:xfrm>
          <a:prstGeom prst="rect">
            <a:avLst/>
          </a:prstGeom>
        </p:spPr>
      </p:pic>
      <p:pic>
        <p:nvPicPr>
          <p:cNvPr id="12" name="图片 11"/>
          <p:cNvPicPr>
            <a:picLocks noChangeAspect="1"/>
          </p:cNvPicPr>
          <p:nvPr/>
        </p:nvPicPr>
        <p:blipFill>
          <a:blip r:embed="rId2"/>
          <a:stretch>
            <a:fillRect/>
          </a:stretch>
        </p:blipFill>
        <p:spPr>
          <a:xfrm>
            <a:off x="6320190" y="3059280"/>
            <a:ext cx="5105928" cy="3654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24888" y="1179557"/>
            <a:ext cx="10153128" cy="830997"/>
          </a:xfrm>
          <a:prstGeom prst="rect">
            <a:avLst/>
          </a:prstGeom>
        </p:spPr>
        <p:txBody>
          <a:bodyPr wrap="square">
            <a:spAutoFit/>
          </a:bodyPr>
          <a:lstStyle/>
          <a:p>
            <a:pPr>
              <a:buFont typeface="Wingdings" panose="05000000000000000000" pitchFamily="2" charset="2"/>
              <a:buChar char="§"/>
            </a:pPr>
            <a:r>
              <a:rPr lang="zh-CN" altLang="en-US" sz="2400" dirty="0"/>
              <a:t>在一个网上购物系统中，当注册会员在线购物时，网上购物系统需要对顾客的信用进行检查，检查输入的信用卡号是否有效</a:t>
            </a:r>
            <a:endParaRPr lang="zh-CN" altLang="en-US" sz="2400" dirty="0">
              <a:solidFill>
                <a:srgbClr val="FF3300"/>
              </a:solidFill>
            </a:endParaRPr>
          </a:p>
        </p:txBody>
      </p:sp>
      <p:pic>
        <p:nvPicPr>
          <p:cNvPr id="4" name="Picture 5" descr="t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4" y="2564904"/>
            <a:ext cx="8872308"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954655" cy="461665"/>
          </a:xfrm>
          <a:prstGeom prst="rect">
            <a:avLst/>
          </a:prstGeom>
          <a:noFill/>
        </p:spPr>
        <p:txBody>
          <a:bodyPr wrap="none" rtlCol="0">
            <a:spAutoFit/>
          </a:bodyPr>
          <a:lstStyle/>
          <a:p>
            <a:r>
              <a:rPr lang="zh-CN" altLang="en-US" sz="2400" b="1" dirty="0" smtClean="0">
                <a:solidFill>
                  <a:srgbClr val="1B4580"/>
                </a:solidFill>
              </a:rPr>
              <a:t>何时使用包含关系？</a:t>
            </a:r>
            <a:endParaRPr lang="zh-CN" altLang="en-US" sz="2400" b="1" dirty="0">
              <a:solidFill>
                <a:srgbClr val="1B4580"/>
              </a:solidFill>
            </a:endParaRPr>
          </a:p>
        </p:txBody>
      </p:sp>
      <p:sp>
        <p:nvSpPr>
          <p:cNvPr id="9" name="矩形 8"/>
          <p:cNvSpPr/>
          <p:nvPr/>
        </p:nvSpPr>
        <p:spPr>
          <a:xfrm>
            <a:off x="437146" y="1547447"/>
            <a:ext cx="5662865" cy="1477328"/>
          </a:xfrm>
          <a:prstGeom prst="rect">
            <a:avLst/>
          </a:prstGeom>
          <a:solidFill>
            <a:schemeClr val="bg1"/>
          </a:solidFill>
          <a:ln>
            <a:solidFill>
              <a:schemeClr val="tx1"/>
            </a:solidFill>
          </a:ln>
        </p:spPr>
        <p:txBody>
          <a:bodyPr wrap="square">
            <a:spAutoFit/>
          </a:bodyPr>
          <a:lstStyle/>
          <a:p>
            <a:pPr algn="just">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复用</a:t>
            </a:r>
            <a:r>
              <a:rPr lang="en-US" altLang="zh-CN" sz="2000" b="1" dirty="0" smtClean="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2000" dirty="0" smtClean="0">
                <a:latin typeface="微软雅黑" panose="020B0503020204020204" pitchFamily="34" charset="-122"/>
                <a:ea typeface="微软雅黑" panose="020B0503020204020204" pitchFamily="34" charset="-122"/>
                <a:sym typeface="Times New Roman" panose="02020603050405020304" pitchFamily="18" charset="0"/>
              </a:rPr>
              <a:t>如果</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两个以上用例有大量一致的功能，可以将一致的功能抽取到另一个用例中，其它用例和这个用例建立包含关系</a:t>
            </a:r>
            <a:endParaRPr lang="zh-CN" altLang="en-US" sz="2000" dirty="0">
              <a:latin typeface="微软雅黑" panose="020B0503020204020204" pitchFamily="34" charset="-122"/>
              <a:ea typeface="微软雅黑" panose="020B0503020204020204" pitchFamily="34" charset="-122"/>
            </a:endParaRPr>
          </a:p>
        </p:txBody>
      </p:sp>
      <p:sp>
        <p:nvSpPr>
          <p:cNvPr id="10" name="TextBox 76"/>
          <p:cNvSpPr txBox="1"/>
          <p:nvPr/>
        </p:nvSpPr>
        <p:spPr>
          <a:xfrm>
            <a:off x="6320190" y="1547447"/>
            <a:ext cx="5494821"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zh-CN" altLang="en-US" sz="2000" b="1" dirty="0" smtClean="0">
                <a:solidFill>
                  <a:srgbClr val="FF0000"/>
                </a:solidFill>
                <a:sym typeface="Times New Roman" panose="02020603050405020304" pitchFamily="18" charset="0"/>
              </a:rPr>
              <a:t>功能分解</a:t>
            </a:r>
            <a:endParaRPr lang="en-US" altLang="zh-CN" sz="2000" b="1" dirty="0" smtClean="0">
              <a:solidFill>
                <a:srgbClr val="FF0000"/>
              </a:solidFill>
              <a:sym typeface="Times New Roman" panose="02020603050405020304" pitchFamily="18" charset="0"/>
            </a:endParaRPr>
          </a:p>
          <a:p>
            <a:pPr algn="just">
              <a:lnSpc>
                <a:spcPct val="150000"/>
              </a:lnSpc>
            </a:pPr>
            <a:r>
              <a:rPr lang="zh-CN" altLang="en-US" sz="2000" dirty="0">
                <a:sym typeface="Times New Roman" panose="02020603050405020304" pitchFamily="18" charset="0"/>
              </a:rPr>
              <a:t>一个用例的功能太多太复杂时，可以将功能分解成小功能小用例，然后使用包含关系。</a:t>
            </a:r>
            <a:endParaRPr lang="en-US" sz="2000" dirty="0">
              <a:sym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68284" y="3328624"/>
            <a:ext cx="5400587" cy="2860741"/>
          </a:xfrm>
          <a:prstGeom prst="rect">
            <a:avLst/>
          </a:prstGeom>
        </p:spPr>
      </p:pic>
      <p:pic>
        <p:nvPicPr>
          <p:cNvPr id="12" name="图片 11"/>
          <p:cNvPicPr>
            <a:picLocks noChangeAspect="1"/>
          </p:cNvPicPr>
          <p:nvPr/>
        </p:nvPicPr>
        <p:blipFill>
          <a:blip r:embed="rId2"/>
          <a:stretch>
            <a:fillRect/>
          </a:stretch>
        </p:blipFill>
        <p:spPr>
          <a:xfrm>
            <a:off x="6320190" y="3059280"/>
            <a:ext cx="5105928" cy="3654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24888" y="1179557"/>
            <a:ext cx="10153128" cy="830997"/>
          </a:xfrm>
          <a:prstGeom prst="rect">
            <a:avLst/>
          </a:prstGeom>
        </p:spPr>
        <p:txBody>
          <a:bodyPr wrap="square">
            <a:spAutoFit/>
          </a:bodyPr>
          <a:lstStyle/>
          <a:p>
            <a:pPr>
              <a:buFont typeface="Wingdings" panose="05000000000000000000" pitchFamily="2" charset="2"/>
              <a:buChar char="§"/>
            </a:pPr>
            <a:r>
              <a:rPr lang="zh-CN" altLang="en-US" sz="2400" dirty="0"/>
              <a:t>在一个网上购物系统中，当注册会员在线购物时，网上购物系统需要对顾客的信用进行检查，检查输入的信用卡号是否有效</a:t>
            </a:r>
            <a:endParaRPr lang="zh-CN" altLang="en-US" sz="2400" dirty="0">
              <a:solidFill>
                <a:srgbClr val="FF3300"/>
              </a:solidFill>
            </a:endParaRPr>
          </a:p>
        </p:txBody>
      </p:sp>
      <p:pic>
        <p:nvPicPr>
          <p:cNvPr id="4" name="Picture 5" descr="t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1464" y="2564904"/>
            <a:ext cx="8872308"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扩展关系</a:t>
            </a:r>
            <a:endParaRPr lang="zh-CN" altLang="en-US" sz="2400" b="1" dirty="0">
              <a:solidFill>
                <a:srgbClr val="1B4580"/>
              </a:solidFill>
            </a:endParaRPr>
          </a:p>
        </p:txBody>
      </p:sp>
      <p:sp>
        <p:nvSpPr>
          <p:cNvPr id="9" name="矩形 8"/>
          <p:cNvSpPr/>
          <p:nvPr/>
        </p:nvSpPr>
        <p:spPr>
          <a:xfrm>
            <a:off x="550862" y="1581964"/>
            <a:ext cx="11161761" cy="133882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一个用例在一定条件下扩展另一个用例的功能，构成新用例，称为扩展用例，被扩展的用例称为基用例。</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扩展用例被定义为基用例的增量扩展。</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扩展用例依赖于基用例。</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6789528" y="2163286"/>
            <a:ext cx="4580315" cy="4133601"/>
          </a:xfrm>
          <a:prstGeom prst="rect">
            <a:avLst/>
          </a:prstGeom>
        </p:spPr>
      </p:pic>
      <p:pic>
        <p:nvPicPr>
          <p:cNvPr id="11" name="Picture 8"/>
          <p:cNvPicPr>
            <a:picLocks noChangeAspect="1" noChangeArrowheads="1"/>
          </p:cNvPicPr>
          <p:nvPr/>
        </p:nvPicPr>
        <p:blipFill>
          <a:blip r:embed="rId2"/>
          <a:srcRect l="18959" r="19228"/>
          <a:stretch>
            <a:fillRect/>
          </a:stretch>
        </p:blipFill>
        <p:spPr bwMode="auto">
          <a:xfrm>
            <a:off x="664649" y="3429000"/>
            <a:ext cx="4895850" cy="1893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扩展关系</a:t>
            </a:r>
            <a:endParaRPr lang="zh-CN" altLang="en-US" sz="2400" b="1" dirty="0">
              <a:solidFill>
                <a:srgbClr val="1B4580"/>
              </a:solidFill>
            </a:endParaRPr>
          </a:p>
        </p:txBody>
      </p:sp>
      <p:sp>
        <p:nvSpPr>
          <p:cNvPr id="9" name="矩形 8"/>
          <p:cNvSpPr/>
          <p:nvPr/>
        </p:nvSpPr>
        <p:spPr>
          <a:xfrm>
            <a:off x="437076" y="1510136"/>
            <a:ext cx="10771491" cy="923330"/>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基用例本身是一个完整的用例</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，可以单独执行，在每次执行基用例时，</a:t>
            </a: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扩展用例不是每次都被执行</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扩展用例</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本身</a:t>
            </a: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不是完整</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独立的用例，无法单独执行，扩展用例的执行必须</a:t>
            </a: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依赖于基础用例</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35420" y="3068960"/>
            <a:ext cx="5580436" cy="1913619"/>
          </a:xfrm>
          <a:prstGeom prst="rect">
            <a:avLst/>
          </a:prstGeom>
        </p:spPr>
      </p:pic>
      <p:pic>
        <p:nvPicPr>
          <p:cNvPr id="11" name="图片 10"/>
          <p:cNvPicPr>
            <a:picLocks noChangeAspect="1"/>
          </p:cNvPicPr>
          <p:nvPr/>
        </p:nvPicPr>
        <p:blipFill>
          <a:blip r:embed="rId2"/>
          <a:stretch>
            <a:fillRect/>
          </a:stretch>
        </p:blipFill>
        <p:spPr>
          <a:xfrm>
            <a:off x="6340076" y="2986785"/>
            <a:ext cx="5511722" cy="21492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扩展关系</a:t>
            </a:r>
            <a:endParaRPr lang="zh-CN" altLang="en-US" sz="2400" b="1" dirty="0">
              <a:solidFill>
                <a:srgbClr val="1B4580"/>
              </a:solidFill>
            </a:endParaRPr>
          </a:p>
        </p:txBody>
      </p:sp>
      <p:sp>
        <p:nvSpPr>
          <p:cNvPr id="9" name="矩形 8"/>
          <p:cNvSpPr/>
          <p:nvPr/>
        </p:nvSpPr>
        <p:spPr>
          <a:xfrm>
            <a:off x="3568111" y="1252763"/>
            <a:ext cx="4493538"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什么时候扩展用例才被执行呢？</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335420" y="1844824"/>
            <a:ext cx="11694576" cy="147732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sym typeface="Times New Roman" panose="02020603050405020304" pitchFamily="18" charset="0"/>
              </a:rPr>
              <a:t>UML</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提供了</a:t>
            </a:r>
            <a:r>
              <a:rPr lang="zh-CN" altLang="en-US"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扩展点</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来为基用例扩展新的行为。</a:t>
            </a:r>
            <a:endParaRPr lang="zh-CN" altLang="en-US" sz="20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sym typeface="Times New Roman" panose="02020603050405020304" pitchFamily="18" charset="0"/>
              </a:rPr>
              <a:t>扩展</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点的定义：基础用例中的一个或多个位置，在该位置会衡量某个条件以决定是否启用扩展用例。</a:t>
            </a:r>
            <a:endParaRPr lang="zh-CN" altLang="en-US" sz="20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2000" b="1" dirty="0" smtClean="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一旦</a:t>
            </a:r>
            <a:r>
              <a:rPr lang="zh-CN" altLang="en-US"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基用例中扩展点给出条件满足，则扩展用例将被执行。</a:t>
            </a:r>
            <a:endParaRPr lang="en-US" altLang="zh-CN"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880243" y="3598293"/>
            <a:ext cx="7827069" cy="2917575"/>
          </a:xfrm>
          <a:prstGeom prst="rect">
            <a:avLst/>
          </a:prstGeom>
        </p:spPr>
      </p:pic>
      <p:sp>
        <p:nvSpPr>
          <p:cNvPr id="12" name="矩形 11"/>
          <p:cNvSpPr/>
          <p:nvPr/>
        </p:nvSpPr>
        <p:spPr>
          <a:xfrm>
            <a:off x="8883316" y="4133750"/>
            <a:ext cx="2811379" cy="923330"/>
          </a:xfrm>
          <a:prstGeom prst="rect">
            <a:avLst/>
          </a:prstGeom>
        </p:spPr>
        <p:txBody>
          <a:bodyPr wrap="square">
            <a:spAutoFit/>
          </a:bodyPr>
          <a:lstStyle/>
          <a:p>
            <a:r>
              <a:rPr lang="zh-CN" altLang="en-US" dirty="0"/>
              <a:t>如果过期处理发现用户有未按期归还的图书，则提醒管理员用例提醒管理员</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2833534" y="934271"/>
            <a:ext cx="5109091"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cs typeface="Clear Sans" panose="020B0503030202020304" pitchFamily="34" charset="0"/>
              </a:rPr>
              <a:t>怎么区分是包含关系还是扩展关系？</a:t>
            </a:r>
            <a:endParaRPr lang="zh-CN" altLang="en-US" sz="2400" dirty="0">
              <a:solidFill>
                <a:srgbClr val="FF0000"/>
              </a:solidFill>
            </a:endParaRPr>
          </a:p>
        </p:txBody>
      </p:sp>
      <p:sp>
        <p:nvSpPr>
          <p:cNvPr id="4" name="矩形 3"/>
          <p:cNvSpPr/>
          <p:nvPr/>
        </p:nvSpPr>
        <p:spPr>
          <a:xfrm>
            <a:off x="252782" y="1647927"/>
            <a:ext cx="11526134" cy="218521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包含</a:t>
            </a:r>
            <a:r>
              <a:rPr lang="zh-CN" altLang="en-US" sz="2000" b="1" dirty="0" smtClean="0">
                <a:latin typeface="微软雅黑" panose="020B0503020204020204" pitchFamily="34" charset="-122"/>
                <a:ea typeface="微软雅黑" panose="020B0503020204020204" pitchFamily="34" charset="-122"/>
              </a:rPr>
              <a:t>关系</a:t>
            </a:r>
            <a:endParaRPr lang="en-US" altLang="zh-CN" sz="2000" b="1"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如果两个以上用例有大量一致的功能，则可以将这个功能分解到另一个用例中，其他用例可以和这个用例建立包含关系（</a:t>
            </a:r>
            <a:r>
              <a:rPr lang="zh-CN" altLang="en-US" sz="2400" dirty="0" smtClean="0">
                <a:latin typeface="微软雅黑" panose="020B0503020204020204" pitchFamily="34" charset="-122"/>
                <a:ea typeface="微软雅黑" panose="020B0503020204020204" pitchFamily="34" charset="-122"/>
              </a:rPr>
              <a:t>如饮料</a:t>
            </a:r>
            <a:r>
              <a:rPr lang="zh-CN" altLang="en-US" sz="2400" dirty="0">
                <a:latin typeface="微软雅黑" panose="020B0503020204020204" pitchFamily="34" charset="-122"/>
                <a:ea typeface="微软雅黑" panose="020B0503020204020204" pitchFamily="34" charset="-122"/>
              </a:rPr>
              <a:t>自动售货机）。</a:t>
            </a:r>
            <a:endParaRPr lang="zh-CN" altLang="en-US"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一个用例的功能太多时，可以使用包含关系建立若干个更小的用例。（如学生管理系统的用例图）</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252781" y="4085132"/>
            <a:ext cx="11526135" cy="150810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b="1" dirty="0">
                <a:solidFill>
                  <a:schemeClr val="dk1"/>
                </a:solidFill>
              </a:rPr>
              <a:t>2.</a:t>
            </a:r>
            <a:r>
              <a:rPr lang="zh-CN" altLang="en-US" sz="2400" b="1" dirty="0">
                <a:solidFill>
                  <a:schemeClr val="dk1"/>
                </a:solidFill>
              </a:rPr>
              <a:t>扩展关系</a:t>
            </a:r>
            <a:endParaRPr lang="zh-CN" altLang="en-US" sz="2400" b="1" dirty="0">
              <a:solidFill>
                <a:schemeClr val="dk1"/>
              </a:solidFill>
            </a:endParaRPr>
          </a:p>
          <a:p>
            <a:endParaRPr lang="zh-CN" altLang="en-US" sz="20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对扩展用例的限制规则：将一些常规的动作放在一个基本用例中，将可选的或只在特定条件下才执行的动作放在它的扩展用例中。</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847528" y="5845228"/>
            <a:ext cx="8956298" cy="646331"/>
          </a:xfrm>
          <a:prstGeom prst="rect">
            <a:avLst/>
          </a:prstGeom>
        </p:spPr>
        <p:txBody>
          <a:bodyPr wrap="none">
            <a:spAutoFit/>
          </a:bodyPr>
          <a:lstStyle/>
          <a:p>
            <a:r>
              <a:rPr lang="zh-CN" altLang="en-US" sz="3600" dirty="0">
                <a:solidFill>
                  <a:srgbClr val="FF0000"/>
                </a:solidFill>
              </a:rPr>
              <a:t>包含用例必然被执行，扩展用例条件被执行</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1688860"/>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在一个网上购物系统中，当注册会员浏览商品时，他可能临时决定在线购物。当他决定在线购买商品后，就必须下订单。此外，他也可以直接在线购物</a:t>
            </a:r>
            <a:r>
              <a:rPr lang="zh-CN" altLang="en-US" sz="2400" b="1" dirty="0" smtClean="0"/>
              <a:t>。请绘制用例图</a:t>
            </a:r>
            <a:endParaRPr lang="en-US" altLang="zh-CN"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pic>
        <p:nvPicPr>
          <p:cNvPr id="2" name="图片 1"/>
          <p:cNvPicPr>
            <a:picLocks noChangeAspect="1"/>
          </p:cNvPicPr>
          <p:nvPr/>
        </p:nvPicPr>
        <p:blipFill>
          <a:blip r:embed="rId2"/>
          <a:stretch>
            <a:fillRect/>
          </a:stretch>
        </p:blipFill>
        <p:spPr>
          <a:xfrm>
            <a:off x="2706033" y="2633564"/>
            <a:ext cx="6444031" cy="3596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什么是需求</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672074" y="1057604"/>
            <a:ext cx="8229600" cy="3276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500" dirty="0" smtClean="0">
                <a:latin typeface="微软雅黑" panose="020B0503020204020204" pitchFamily="34" charset="-122"/>
                <a:ea typeface="微软雅黑" panose="020B0503020204020204" pitchFamily="34" charset="-122"/>
              </a:rPr>
              <a:t>需求：系统必须满足的条件或具备的能力，</a:t>
            </a:r>
            <a:endParaRPr lang="zh-CN" altLang="en-US" sz="2500"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a:p>
            <a:r>
              <a:rPr lang="en-US" altLang="zh-CN" sz="2500" dirty="0" smtClean="0">
                <a:latin typeface="微软雅黑" panose="020B0503020204020204" pitchFamily="34" charset="-122"/>
                <a:ea typeface="微软雅黑" panose="020B0503020204020204" pitchFamily="34" charset="-122"/>
              </a:rPr>
              <a:t>Robert Grady</a:t>
            </a:r>
            <a:r>
              <a:rPr lang="zh-CN" altLang="en-US" sz="2500" dirty="0" smtClean="0">
                <a:latin typeface="微软雅黑" panose="020B0503020204020204" pitchFamily="34" charset="-122"/>
                <a:ea typeface="微软雅黑" panose="020B0503020204020204" pitchFamily="34" charset="-122"/>
              </a:rPr>
              <a:t>软件质量准则“</a:t>
            </a:r>
            <a:r>
              <a:rPr lang="en-US" altLang="zh-CN" sz="2500" dirty="0" smtClean="0">
                <a:latin typeface="微软雅黑" panose="020B0503020204020204" pitchFamily="34" charset="-122"/>
                <a:ea typeface="微软雅黑" panose="020B0503020204020204" pitchFamily="34" charset="-122"/>
              </a:rPr>
              <a:t>FURPS”</a:t>
            </a:r>
            <a:endParaRPr lang="en-US" altLang="zh-CN" sz="2500" dirty="0" smtClean="0">
              <a:latin typeface="微软雅黑" panose="020B0503020204020204" pitchFamily="34" charset="-122"/>
              <a:ea typeface="微软雅黑" panose="020B0503020204020204" pitchFamily="34" charset="-122"/>
            </a:endParaRPr>
          </a:p>
          <a:p>
            <a:pPr lvl="1"/>
            <a:r>
              <a:rPr lang="zh-CN" altLang="en-US" sz="2300" b="1" dirty="0" smtClean="0">
                <a:solidFill>
                  <a:srgbClr val="FF0000"/>
                </a:solidFill>
                <a:latin typeface="微软雅黑" panose="020B0503020204020204" pitchFamily="34" charset="-122"/>
                <a:ea typeface="微软雅黑" panose="020B0503020204020204" pitchFamily="34" charset="-122"/>
              </a:rPr>
              <a:t>功能性（</a:t>
            </a:r>
            <a:r>
              <a:rPr lang="en-US" altLang="zh-CN" sz="2300" b="1" dirty="0" smtClean="0">
                <a:solidFill>
                  <a:srgbClr val="FF0000"/>
                </a:solidFill>
                <a:latin typeface="微软雅黑" panose="020B0503020204020204" pitchFamily="34" charset="-122"/>
                <a:ea typeface="微软雅黑" panose="020B0503020204020204" pitchFamily="34" charset="-122"/>
              </a:rPr>
              <a:t>Functionality</a:t>
            </a:r>
            <a:r>
              <a:rPr lang="zh-CN" altLang="en-US" sz="2300" dirty="0" smtClean="0">
                <a:latin typeface="微软雅黑" panose="020B0503020204020204" pitchFamily="34" charset="-122"/>
                <a:ea typeface="微软雅黑" panose="020B0503020204020204" pitchFamily="34" charset="-122"/>
              </a:rPr>
              <a:t>）</a:t>
            </a:r>
            <a:endParaRPr lang="zh-CN" altLang="en-US" sz="2300" dirty="0" smtClean="0">
              <a:latin typeface="微软雅黑" panose="020B0503020204020204" pitchFamily="34" charset="-122"/>
              <a:ea typeface="微软雅黑" panose="020B0503020204020204" pitchFamily="34" charset="-122"/>
            </a:endParaRPr>
          </a:p>
          <a:p>
            <a:pPr lvl="1"/>
            <a:r>
              <a:rPr lang="zh-CN" altLang="en-US" sz="2300" dirty="0" smtClean="0">
                <a:latin typeface="微软雅黑" panose="020B0503020204020204" pitchFamily="34" charset="-122"/>
                <a:ea typeface="微软雅黑" panose="020B0503020204020204" pitchFamily="34" charset="-122"/>
              </a:rPr>
              <a:t>使用性（</a:t>
            </a:r>
            <a:r>
              <a:rPr lang="en-US" altLang="zh-CN" sz="2300" dirty="0" smtClean="0">
                <a:latin typeface="微软雅黑" panose="020B0503020204020204" pitchFamily="34" charset="-122"/>
                <a:ea typeface="微软雅黑" panose="020B0503020204020204" pitchFamily="34" charset="-122"/>
              </a:rPr>
              <a:t>Usability</a:t>
            </a:r>
            <a:r>
              <a:rPr lang="zh-CN" altLang="en-US" sz="2300" dirty="0" smtClean="0">
                <a:latin typeface="微软雅黑" panose="020B0503020204020204" pitchFamily="34" charset="-122"/>
                <a:ea typeface="微软雅黑" panose="020B0503020204020204" pitchFamily="34" charset="-122"/>
              </a:rPr>
              <a:t>）</a:t>
            </a:r>
            <a:endParaRPr lang="zh-CN" altLang="en-US" sz="2300" dirty="0" smtClean="0">
              <a:latin typeface="微软雅黑" panose="020B0503020204020204" pitchFamily="34" charset="-122"/>
              <a:ea typeface="微软雅黑" panose="020B0503020204020204" pitchFamily="34" charset="-122"/>
            </a:endParaRPr>
          </a:p>
          <a:p>
            <a:pPr lvl="1"/>
            <a:r>
              <a:rPr lang="zh-CN" altLang="en-US" sz="2300" dirty="0" smtClean="0">
                <a:latin typeface="微软雅黑" panose="020B0503020204020204" pitchFamily="34" charset="-122"/>
                <a:ea typeface="微软雅黑" panose="020B0503020204020204" pitchFamily="34" charset="-122"/>
              </a:rPr>
              <a:t>可靠性（</a:t>
            </a:r>
            <a:r>
              <a:rPr lang="en-US" altLang="zh-CN" sz="2300" dirty="0" smtClean="0">
                <a:latin typeface="微软雅黑" panose="020B0503020204020204" pitchFamily="34" charset="-122"/>
                <a:ea typeface="微软雅黑" panose="020B0503020204020204" pitchFamily="34" charset="-122"/>
              </a:rPr>
              <a:t>Reliability</a:t>
            </a:r>
            <a:r>
              <a:rPr lang="zh-CN" altLang="en-US" sz="2300" dirty="0" smtClean="0">
                <a:latin typeface="微软雅黑" panose="020B0503020204020204" pitchFamily="34" charset="-122"/>
                <a:ea typeface="微软雅黑" panose="020B0503020204020204" pitchFamily="34" charset="-122"/>
              </a:rPr>
              <a:t>）</a:t>
            </a:r>
            <a:endParaRPr lang="zh-CN" altLang="en-US" sz="2300" dirty="0" smtClean="0">
              <a:latin typeface="微软雅黑" panose="020B0503020204020204" pitchFamily="34" charset="-122"/>
              <a:ea typeface="微软雅黑" panose="020B0503020204020204" pitchFamily="34" charset="-122"/>
            </a:endParaRPr>
          </a:p>
          <a:p>
            <a:pPr lvl="1"/>
            <a:r>
              <a:rPr lang="zh-CN" altLang="en-US" sz="2300" dirty="0" smtClean="0">
                <a:latin typeface="微软雅黑" panose="020B0503020204020204" pitchFamily="34" charset="-122"/>
                <a:ea typeface="微软雅黑" panose="020B0503020204020204" pitchFamily="34" charset="-122"/>
              </a:rPr>
              <a:t>性能（</a:t>
            </a:r>
            <a:r>
              <a:rPr lang="en-US" altLang="zh-CN" sz="2300" dirty="0" smtClean="0">
                <a:latin typeface="微软雅黑" panose="020B0503020204020204" pitchFamily="34" charset="-122"/>
                <a:ea typeface="微软雅黑" panose="020B0503020204020204" pitchFamily="34" charset="-122"/>
              </a:rPr>
              <a:t>Performance</a:t>
            </a:r>
            <a:r>
              <a:rPr lang="zh-CN" altLang="en-US" sz="2300" dirty="0" smtClean="0">
                <a:latin typeface="微软雅黑" panose="020B0503020204020204" pitchFamily="34" charset="-122"/>
                <a:ea typeface="微软雅黑" panose="020B0503020204020204" pitchFamily="34" charset="-122"/>
              </a:rPr>
              <a:t>）</a:t>
            </a:r>
            <a:endParaRPr lang="zh-CN" altLang="en-US" sz="2300" dirty="0" smtClean="0">
              <a:latin typeface="微软雅黑" panose="020B0503020204020204" pitchFamily="34" charset="-122"/>
              <a:ea typeface="微软雅黑" panose="020B0503020204020204" pitchFamily="34" charset="-122"/>
            </a:endParaRPr>
          </a:p>
          <a:p>
            <a:pPr lvl="1"/>
            <a:r>
              <a:rPr lang="zh-CN" altLang="en-US" sz="2300" dirty="0" smtClean="0">
                <a:latin typeface="微软雅黑" panose="020B0503020204020204" pitchFamily="34" charset="-122"/>
                <a:ea typeface="微软雅黑" panose="020B0503020204020204" pitchFamily="34" charset="-122"/>
              </a:rPr>
              <a:t>可支持性（</a:t>
            </a:r>
            <a:r>
              <a:rPr lang="en-US" altLang="zh-CN" sz="2300" dirty="0" smtClean="0">
                <a:latin typeface="微软雅黑" panose="020B0503020204020204" pitchFamily="34" charset="-122"/>
                <a:ea typeface="微软雅黑" panose="020B0503020204020204" pitchFamily="34" charset="-122"/>
              </a:rPr>
              <a:t>Supportability</a:t>
            </a:r>
            <a:r>
              <a:rPr lang="zh-CN" altLang="en-US" sz="2300" dirty="0" smtClean="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p:txBody>
      </p:sp>
      <p:sp>
        <p:nvSpPr>
          <p:cNvPr id="10" name="AutoShape 4"/>
          <p:cNvSpPr/>
          <p:nvPr/>
        </p:nvSpPr>
        <p:spPr bwMode="auto">
          <a:xfrm>
            <a:off x="5280586" y="2823614"/>
            <a:ext cx="152400" cy="1447800"/>
          </a:xfrm>
          <a:prstGeom prst="rightBrace">
            <a:avLst>
              <a:gd name="adj1" fmla="val 79167"/>
              <a:gd name="adj2" fmla="val 50000"/>
            </a:avLst>
          </a:prstGeom>
          <a:noFill/>
          <a:ln w="28575">
            <a:solidFill>
              <a:schemeClr val="tx1"/>
            </a:solidFill>
            <a:round/>
            <a:headEnd type="none" w="sm" len="sm"/>
            <a:tailEnd type="none" w="sm" len="sm"/>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 name="Text Box 5"/>
          <p:cNvSpPr txBox="1">
            <a:spLocks noChangeArrowheads="1"/>
          </p:cNvSpPr>
          <p:nvPr/>
        </p:nvSpPr>
        <p:spPr bwMode="auto">
          <a:xfrm>
            <a:off x="5670646" y="3318914"/>
            <a:ext cx="2160588" cy="45720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非功能性需求</a:t>
            </a:r>
            <a:endParaRPr lang="zh-CN" altLang="en-US" sz="2400" b="1"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2306955"/>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假设在一个图书管理系统中，有两个用例：借书（Borrow Book）和验证用户（Verify User）。每次借书之前都需要验证用户的身份。请问这两个用例之间存在什么关系？</a:t>
            </a:r>
            <a:endParaRPr lang="zh-CN" altLang="en-US" sz="2400" b="1" dirty="0"/>
          </a:p>
          <a:p>
            <a:pPr>
              <a:lnSpc>
                <a:spcPct val="150000"/>
              </a:lnSpc>
              <a:buFont typeface="Wingdings" panose="05000000000000000000" pitchFamily="2" charset="2"/>
              <a:buChar char="§"/>
            </a:pPr>
            <a:endParaRPr lang="zh-CN" altLang="en-US"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5" name="文本框 4"/>
          <p:cNvSpPr txBox="1"/>
          <p:nvPr/>
        </p:nvSpPr>
        <p:spPr>
          <a:xfrm>
            <a:off x="252730" y="3683000"/>
            <a:ext cx="11342370" cy="1814830"/>
          </a:xfrm>
          <a:prstGeom prst="rect">
            <a:avLst/>
          </a:prstGeom>
          <a:solidFill>
            <a:schemeClr val="accent2">
              <a:lumMod val="40000"/>
              <a:lumOff val="60000"/>
            </a:schemeClr>
          </a:solidFill>
        </p:spPr>
        <p:txBody>
          <a:bodyPr wrap="square" rtlCol="0" anchor="t">
            <a:spAutoFit/>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这两个用例之间存在包含关系。验证用户（Verify User）用例被包含在借书（Borrow Book）用例中，因为每次执行借书用例时，都需要执行验证用户的步骤。在用例图中，可以通过一条带有&lt;&lt;include&gt;&gt;标签的箭头从借书用例指向验证用户用例来表示这种关系。</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1753235"/>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在一个在线购物系统中，有两个用例：“结账”（Checkout）和“计算运费”（Calculate Shipping）。在结账过程中，系统需要计算运费。这两个用例之间的关系是什么？</a:t>
            </a:r>
            <a:endParaRPr lang="zh-CN" altLang="en-US"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5" name="文本框 4"/>
          <p:cNvSpPr txBox="1"/>
          <p:nvPr/>
        </p:nvSpPr>
        <p:spPr>
          <a:xfrm>
            <a:off x="252730" y="3683000"/>
            <a:ext cx="11342370" cy="1814830"/>
          </a:xfrm>
          <a:prstGeom prst="rect">
            <a:avLst/>
          </a:prstGeom>
          <a:solidFill>
            <a:schemeClr val="accent2">
              <a:lumMod val="40000"/>
              <a:lumOff val="60000"/>
            </a:schemeClr>
          </a:solidFill>
        </p:spPr>
        <p:txBody>
          <a:bodyPr wrap="square" rtlCol="0" anchor="t">
            <a:spAutoFit/>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“结账”（Checkout）和“计算运费”（Calculate Shipping）之间存在包含关系。因为在执行结账用例的过程中，总是需要执行计算运费这一步骤。在用例图中，这种关系通过一个指向“计算运费”用例的，带有&lt;&lt;include&gt;&gt;标记的箭头从“结账”用例表示。</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1753235"/>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考虑一个餐馆点餐系统，其中包含“点餐”（Order Food）和“支付”（Make Payment）两个用例。顾客在点完餐之后需要进行支付。请问这两个用例之间是什么关系？</a:t>
            </a:r>
            <a:endParaRPr lang="zh-CN" altLang="en-US"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5" name="文本框 4"/>
          <p:cNvSpPr txBox="1"/>
          <p:nvPr/>
        </p:nvSpPr>
        <p:spPr>
          <a:xfrm>
            <a:off x="252730" y="3683000"/>
            <a:ext cx="11342370" cy="1814830"/>
          </a:xfrm>
          <a:prstGeom prst="rect">
            <a:avLst/>
          </a:prstGeom>
          <a:solidFill>
            <a:schemeClr val="accent2">
              <a:lumMod val="40000"/>
              <a:lumOff val="60000"/>
            </a:schemeClr>
          </a:solidFill>
        </p:spPr>
        <p:txBody>
          <a:bodyPr wrap="square" rtlCol="0" anchor="t">
            <a:spAutoFit/>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这两个用例之间不是包含关系，而是扩展关系（extend）。包含关系通常用于表示一个用例在其执行过程中总是需要执行另一个用例的情况。而在这个例子中，“支付”是在“点餐”之后发生的，但不是“点餐”用例执行过程的必要部分</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1753235"/>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在一个在线教育平台中，有“观看视频”（Watch Video）和“参加测验”（Take Quiz）两个用例。学生可以选择在观看视频后参加与视频内容相关的小测验。这两个用例之间的关系是什么？</a:t>
            </a:r>
            <a:endParaRPr lang="zh-CN" altLang="en-US"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5" name="文本框 4"/>
          <p:cNvSpPr txBox="1"/>
          <p:nvPr/>
        </p:nvSpPr>
        <p:spPr>
          <a:xfrm>
            <a:off x="252730" y="3683000"/>
            <a:ext cx="11342370" cy="1814830"/>
          </a:xfrm>
          <a:prstGeom prst="rect">
            <a:avLst/>
          </a:prstGeom>
          <a:solidFill>
            <a:schemeClr val="accent2">
              <a:lumMod val="40000"/>
              <a:lumOff val="60000"/>
            </a:schemeClr>
          </a:solidFill>
        </p:spPr>
        <p:txBody>
          <a:bodyPr wrap="square" rtlCol="0" anchor="t">
            <a:spAutoFit/>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这里，“参加测验”（Take Quiz）用例扩展“观看视频”（Watch Video）用例。观看视频后参加测验是一个可选的活动，不是每次观看视频后都会发生。因此，在用例图中，会有一个带有&lt;&lt;extend&gt;&gt;标记的箭头指向“观看视频”用例，来源是“参加测验”用例。</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10892" y="835495"/>
            <a:ext cx="9675568" cy="2306955"/>
          </a:xfrm>
          <a:prstGeom prst="rect">
            <a:avLst/>
          </a:prstGeom>
        </p:spPr>
        <p:txBody>
          <a:bodyPr wrap="square">
            <a:spAutoFit/>
          </a:bodyPr>
          <a:lstStyle/>
          <a:p>
            <a:pPr>
              <a:lnSpc>
                <a:spcPct val="150000"/>
              </a:lnSpc>
              <a:buFont typeface="Wingdings" panose="05000000000000000000" pitchFamily="2" charset="2"/>
              <a:buChar char="§"/>
            </a:pPr>
            <a:r>
              <a:rPr lang="zh-CN" altLang="en-US" sz="2400" b="1" dirty="0"/>
              <a:t>考虑一个网上图书馆系统，其中包含“搜索图书”（Search for Books）和“显示相关图书”（Display Related Books）两个用例。当用户搜索一个图书时，系统可能会显示相关图书作为推荐。这两个用例之间的关系是怎样的？</a:t>
            </a:r>
            <a:endParaRPr lang="zh-CN" altLang="en-US"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5" name="文本框 4"/>
          <p:cNvSpPr txBox="1"/>
          <p:nvPr/>
        </p:nvSpPr>
        <p:spPr>
          <a:xfrm>
            <a:off x="252730" y="3683000"/>
            <a:ext cx="11342370" cy="2245360"/>
          </a:xfrm>
          <a:prstGeom prst="rect">
            <a:avLst/>
          </a:prstGeom>
          <a:solidFill>
            <a:schemeClr val="accent2">
              <a:lumMod val="40000"/>
              <a:lumOff val="60000"/>
            </a:schemeClr>
          </a:solidFill>
        </p:spPr>
        <p:txBody>
          <a:bodyPr wrap="square" rtlCol="0" anchor="t">
            <a:spAutoFit/>
          </a:bodyPr>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“显示相关图书”（Display Related Books）用例扩展了“搜索图书”（Search for Books）用例。显示相关图书是一个条件性的行为，仅在系统决定提供推荐时发生，不是搜索图书的必要步骤。因此，在用例图中，应该用一个带有&lt;&lt;extend&gt;&gt;标记的箭头从“显示相关图书”指向“搜索图书”，表明这种扩展关系</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泛化关系</a:t>
            </a:r>
            <a:endParaRPr lang="zh-CN" altLang="en-US" sz="2400" b="1" dirty="0">
              <a:solidFill>
                <a:srgbClr val="1B4580"/>
              </a:solidFill>
            </a:endParaRPr>
          </a:p>
        </p:txBody>
      </p:sp>
      <p:sp>
        <p:nvSpPr>
          <p:cNvPr id="9" name="矩形 8"/>
          <p:cNvSpPr/>
          <p:nvPr/>
        </p:nvSpPr>
        <p:spPr>
          <a:xfrm>
            <a:off x="340356" y="1596886"/>
            <a:ext cx="3300904" cy="369332"/>
          </a:xfrm>
          <a:prstGeom prst="rect">
            <a:avLst/>
          </a:prstGeom>
        </p:spPr>
        <p:txBody>
          <a:bodyPr wrap="none">
            <a:spAutoFit/>
          </a:bodyPr>
          <a:lstStyle/>
          <a:p>
            <a:pPr marL="342900" indent="-342900">
              <a:spcBef>
                <a:spcPct val="20000"/>
              </a:spcBef>
              <a:buClr>
                <a:schemeClr val="accent1"/>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同一业务目的不同技术实现</a:t>
            </a:r>
            <a:endParaRPr lang="zh-CN" altLang="en-US" dirty="0">
              <a:latin typeface="微软雅黑" panose="020B0503020204020204" pitchFamily="34" charset="-122"/>
              <a:ea typeface="微软雅黑" panose="020B0503020204020204" pitchFamily="34" charset="-122"/>
            </a:endParaRPr>
          </a:p>
        </p:txBody>
      </p:sp>
      <p:pic>
        <p:nvPicPr>
          <p:cNvPr id="10" name="Picture 3"/>
          <p:cNvPicPr>
            <a:picLocks noChangeAspect="1" noChangeArrowheads="1"/>
          </p:cNvPicPr>
          <p:nvPr/>
        </p:nvPicPr>
        <p:blipFill>
          <a:blip r:embed="rId1"/>
          <a:srcRect/>
          <a:stretch>
            <a:fillRect/>
          </a:stretch>
        </p:blipFill>
        <p:spPr bwMode="auto">
          <a:xfrm>
            <a:off x="2711623" y="2099516"/>
            <a:ext cx="6467310" cy="37777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泛化关系</a:t>
            </a:r>
            <a:endParaRPr lang="zh-CN" altLang="en-US" sz="2400" b="1" dirty="0">
              <a:solidFill>
                <a:srgbClr val="1B4580"/>
              </a:solidFill>
            </a:endParaRPr>
          </a:p>
        </p:txBody>
      </p:sp>
      <p:sp>
        <p:nvSpPr>
          <p:cNvPr id="9" name="矩形 8"/>
          <p:cNvSpPr/>
          <p:nvPr/>
        </p:nvSpPr>
        <p:spPr>
          <a:xfrm>
            <a:off x="583944" y="1507523"/>
            <a:ext cx="10336591" cy="175432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泛化关系（</a:t>
            </a:r>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generalization</a:t>
            </a: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）体现一般和特殊之间的关系。</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用例之间可以泛化，参与者之间也可以泛化。</a:t>
            </a:r>
            <a:endParaRPr lang="zh-CN" altLang="en-US"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子用例表示父用例的特殊形式，通过插入额外的步骤或细节步骤，子用例特化父用例。</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父用例可以是抽象的或具体的，父用例常表示为抽象用例。</a:t>
            </a:r>
            <a:endParaRPr lang="en-US" altLang="zh-CN"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1"/>
          <a:srcRect l="5004" r="4397"/>
          <a:stretch>
            <a:fillRect/>
          </a:stretch>
        </p:blipFill>
        <p:spPr>
          <a:xfrm>
            <a:off x="250888" y="3998188"/>
            <a:ext cx="4138863" cy="1853070"/>
          </a:xfrm>
          <a:prstGeom prst="rect">
            <a:avLst/>
          </a:prstGeom>
        </p:spPr>
      </p:pic>
      <p:pic>
        <p:nvPicPr>
          <p:cNvPr id="11" name="图片 10"/>
          <p:cNvPicPr>
            <a:picLocks noChangeAspect="1"/>
          </p:cNvPicPr>
          <p:nvPr/>
        </p:nvPicPr>
        <p:blipFill>
          <a:blip r:embed="rId2"/>
          <a:stretch>
            <a:fillRect/>
          </a:stretch>
        </p:blipFill>
        <p:spPr>
          <a:xfrm>
            <a:off x="4594803" y="3652491"/>
            <a:ext cx="3736960" cy="2544461"/>
          </a:xfrm>
          <a:prstGeom prst="rect">
            <a:avLst/>
          </a:prstGeom>
        </p:spPr>
      </p:pic>
      <p:pic>
        <p:nvPicPr>
          <p:cNvPr id="12" name="图片 11"/>
          <p:cNvPicPr>
            <a:picLocks noChangeAspect="1"/>
          </p:cNvPicPr>
          <p:nvPr/>
        </p:nvPicPr>
        <p:blipFill>
          <a:blip r:embed="rId3"/>
          <a:stretch>
            <a:fillRect/>
          </a:stretch>
        </p:blipFill>
        <p:spPr>
          <a:xfrm>
            <a:off x="8536816" y="3537064"/>
            <a:ext cx="3754841" cy="277531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泛化关系</a:t>
            </a:r>
            <a:endParaRPr lang="zh-CN" altLang="en-US" sz="2400" b="1" dirty="0">
              <a:solidFill>
                <a:srgbClr val="1B4580"/>
              </a:solidFill>
            </a:endParaRPr>
          </a:p>
        </p:txBody>
      </p:sp>
      <p:sp>
        <p:nvSpPr>
          <p:cNvPr id="9" name="矩形 8"/>
          <p:cNvSpPr/>
          <p:nvPr/>
        </p:nvSpPr>
        <p:spPr>
          <a:xfrm>
            <a:off x="583944" y="1507523"/>
            <a:ext cx="10336591" cy="369332"/>
          </a:xfrm>
          <a:prstGeom prst="rect">
            <a:avLst/>
          </a:prstGeom>
        </p:spPr>
        <p:txBody>
          <a:bodyPr wrap="square">
            <a:spAutoFit/>
          </a:bodyPr>
          <a:lstStyle/>
          <a:p>
            <a:pPr>
              <a:buFont typeface="Wingdings" panose="05000000000000000000" pitchFamily="2" charset="2"/>
              <a:buChar char="§"/>
            </a:pPr>
            <a:r>
              <a:rPr lang="zh-CN" altLang="en-US" b="1" dirty="0"/>
              <a:t>在一个在线股票经纪人系统中，下图给出了交易行为中部分交易类型之间的关系</a:t>
            </a:r>
            <a:endParaRPr lang="zh-CN" altLang="en-US" b="1" dirty="0"/>
          </a:p>
        </p:txBody>
      </p:sp>
      <p:pic>
        <p:nvPicPr>
          <p:cNvPr id="10" name="Picture 4" descr="t4-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672" y="2420888"/>
            <a:ext cx="5634187"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泛化关系</a:t>
            </a:r>
            <a:endParaRPr lang="zh-CN" altLang="en-US" sz="2400" b="1" dirty="0">
              <a:solidFill>
                <a:srgbClr val="1B4580"/>
              </a:solidFill>
            </a:endParaRPr>
          </a:p>
        </p:txBody>
      </p:sp>
      <p:sp>
        <p:nvSpPr>
          <p:cNvPr id="9" name="矩形 8"/>
          <p:cNvSpPr/>
          <p:nvPr/>
        </p:nvSpPr>
        <p:spPr>
          <a:xfrm>
            <a:off x="583944" y="1507523"/>
            <a:ext cx="10336591" cy="369332"/>
          </a:xfrm>
          <a:prstGeom prst="rect">
            <a:avLst/>
          </a:prstGeom>
        </p:spPr>
        <p:txBody>
          <a:bodyPr wrap="square">
            <a:spAutoFit/>
          </a:bodyPr>
          <a:lstStyle/>
          <a:p>
            <a:pPr>
              <a:buFont typeface="Wingdings" panose="05000000000000000000" pitchFamily="2" charset="2"/>
              <a:buChar char="§"/>
            </a:pPr>
            <a:r>
              <a:rPr lang="zh-CN" altLang="en-US" b="1" dirty="0"/>
              <a:t>在一个学校信息管理系统中，下图给出了查找人行为中部分特殊身份查找之间的关系</a:t>
            </a:r>
            <a:endParaRPr lang="zh-CN" altLang="en-US" b="1" dirty="0"/>
          </a:p>
        </p:txBody>
      </p:sp>
      <p:pic>
        <p:nvPicPr>
          <p:cNvPr id="10" name="Picture 5" descr="t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31704" y="2564904"/>
            <a:ext cx="52207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97077" y="1038796"/>
            <a:ext cx="4570482" cy="369332"/>
          </a:xfrm>
          <a:prstGeom prst="rect">
            <a:avLst/>
          </a:prstGeom>
        </p:spPr>
        <p:txBody>
          <a:bodyPr wrap="none">
            <a:spAutoFit/>
          </a:bodyPr>
          <a:lstStyle/>
          <a:p>
            <a:r>
              <a:rPr lang="zh-CN" altLang="en-US" b="1" dirty="0"/>
              <a:t>根据你的理解，把下面的用例图补充完整。</a:t>
            </a:r>
            <a:endParaRPr lang="zh-CN" altLang="en-US" b="1" dirty="0"/>
          </a:p>
        </p:txBody>
      </p:sp>
      <p:pic>
        <p:nvPicPr>
          <p:cNvPr id="4" name="图片 3"/>
          <p:cNvPicPr>
            <a:picLocks noChangeAspect="1"/>
          </p:cNvPicPr>
          <p:nvPr/>
        </p:nvPicPr>
        <p:blipFill>
          <a:blip r:embed="rId1"/>
          <a:stretch>
            <a:fillRect/>
          </a:stretch>
        </p:blipFill>
        <p:spPr>
          <a:xfrm>
            <a:off x="1959388" y="1790660"/>
            <a:ext cx="5572522" cy="481263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什么是需求</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14" name="Group 23"/>
          <p:cNvGraphicFramePr/>
          <p:nvPr/>
        </p:nvGraphicFramePr>
        <p:xfrm>
          <a:off x="255128" y="1454967"/>
          <a:ext cx="5744456" cy="3796034"/>
        </p:xfrm>
        <a:graphic>
          <a:graphicData uri="http://schemas.openxmlformats.org/drawingml/2006/table">
            <a:tbl>
              <a:tblPr/>
              <a:tblGrid>
                <a:gridCol w="845004"/>
                <a:gridCol w="4899452"/>
              </a:tblGrid>
              <a:tr h="49618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需求</a:t>
                      </a:r>
                      <a:endParaRPr kumimoji="0" lang="en-US" altLang="zh-CN"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层次</a:t>
                      </a:r>
                      <a:endPar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内容</a:t>
                      </a:r>
                      <a:endPar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82098">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业务</a:t>
                      </a:r>
                      <a:endParaRPr kumimoji="0" lang="en-US" altLang="zh-CN"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需求</a:t>
                      </a:r>
                      <a:endPar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90805" marR="0" lvl="0" indent="-90805"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反映组织机构或客户对系统、产品高层次的目标要求。通常问题定义就是业务需求</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68016">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用户</a:t>
                      </a:r>
                      <a:endParaRPr kumimoji="0" lang="en-US" altLang="zh-CN"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需求</a:t>
                      </a:r>
                      <a:endPar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90805" marR="0" lvl="0" indent="-90805"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描述用户使用产品必须要完成什么任务，怎么完成，通常是在问题定义的基础上进用户访谈、调查，对用户使用的场景进行整理，从而建立从用户角度的需求</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82098">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系统</a:t>
                      </a:r>
                      <a:endParaRPr kumimoji="0" lang="en-US" altLang="zh-CN"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需求</a:t>
                      </a:r>
                      <a:endParaRPr kumimoji="0" lang="zh-CN" altLang="en-US" sz="21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90805" marR="0" lvl="0" indent="-90805"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从系统的角度来说明软件的需求，它就包括了用特性说明的功能需求，质量属性以及其它非功能需求，还有设计约束</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1"/>
          <a:stretch>
            <a:fillRect/>
          </a:stretch>
        </p:blipFill>
        <p:spPr>
          <a:xfrm>
            <a:off x="6221169" y="1213147"/>
            <a:ext cx="5715002" cy="437122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pic>
        <p:nvPicPr>
          <p:cNvPr id="4" name="图片 3"/>
          <p:cNvPicPr>
            <a:picLocks noChangeAspect="1"/>
          </p:cNvPicPr>
          <p:nvPr/>
        </p:nvPicPr>
        <p:blipFill>
          <a:blip r:embed="rId2"/>
          <a:stretch>
            <a:fillRect/>
          </a:stretch>
        </p:blipFill>
        <p:spPr>
          <a:xfrm>
            <a:off x="1991544" y="980728"/>
            <a:ext cx="7547642" cy="547314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sp>
        <p:nvSpPr>
          <p:cNvPr id="2" name="矩形 1"/>
          <p:cNvSpPr/>
          <p:nvPr/>
        </p:nvSpPr>
        <p:spPr>
          <a:xfrm>
            <a:off x="480746" y="1088962"/>
            <a:ext cx="3877985" cy="369332"/>
          </a:xfrm>
          <a:prstGeom prst="rect">
            <a:avLst/>
          </a:prstGeom>
        </p:spPr>
        <p:txBody>
          <a:bodyPr wrap="none">
            <a:spAutoFit/>
          </a:bodyPr>
          <a:lstStyle/>
          <a:p>
            <a:r>
              <a:rPr lang="zh-CN" altLang="en-US" dirty="0"/>
              <a:t>找出下图中存在的问题，并修改正确</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785" y="2080824"/>
            <a:ext cx="6149295" cy="35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12402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3</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0416" y="1340768"/>
            <a:ext cx="1905000" cy="1905000"/>
          </a:xfrm>
          <a:prstGeom prst="rect">
            <a:avLst/>
          </a:prstGeom>
        </p:spPr>
      </p:pic>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306" y="1698270"/>
            <a:ext cx="7020711" cy="315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681236" y="574496"/>
            <a:ext cx="1908213" cy="1902117"/>
          </a:xfrm>
          <a:prstGeom prst="rect">
            <a:avLst/>
          </a:prstGeom>
        </p:spPr>
      </p:pic>
      <p:sp>
        <p:nvSpPr>
          <p:cNvPr id="3" name="矩形 2"/>
          <p:cNvSpPr/>
          <p:nvPr/>
        </p:nvSpPr>
        <p:spPr>
          <a:xfrm>
            <a:off x="337457" y="946686"/>
            <a:ext cx="9473681" cy="5632311"/>
          </a:xfrm>
          <a:prstGeom prst="rect">
            <a:avLst/>
          </a:prstGeom>
        </p:spPr>
        <p:txBody>
          <a:bodyPr wrap="square">
            <a:spAutoFit/>
          </a:bodyPr>
          <a:lstStyle/>
          <a:p>
            <a:pPr>
              <a:lnSpc>
                <a:spcPct val="150000"/>
              </a:lnSpc>
            </a:pP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宾馆客房业务管理提供</a:t>
            </a:r>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客房预订、预订变更、客房入住、退房结帐、旅客信息查询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几个方面的功能</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房人可以通过电话、短信、网络或面对面等方式预订客房</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允许</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预订人根据自己情况的变化更改预订信息</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旅客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入住客房前需要出示证件并登记，并要预交一定的押金</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旅客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提交押金后，柜台工作人员将在电脑上登记旅客信息，分配房间，并打印旅客入住单，旅客持入住单到指定客房入住</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旅客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离开宾馆前需要退房结账</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旅客</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或宾馆管理人员可以随时查询旅客或客房的入住信息</a:t>
            </a: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2400" kern="100" dirty="0" smtClean="0">
                <a:latin typeface="Times New Roman" panose="02020603050405020304" pitchFamily="18" charset="0"/>
                <a:ea typeface="宋体" panose="02010600030101010101" pitchFamily="2" charset="-122"/>
                <a:cs typeface="Times New Roman" panose="02020603050405020304" pitchFamily="18" charset="0"/>
              </a:rPr>
              <a:t>建立</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该问题的用例模型。</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681236" y="574496"/>
            <a:ext cx="1908213" cy="1902117"/>
          </a:xfrm>
          <a:prstGeom prst="rect">
            <a:avLst/>
          </a:prstGeom>
        </p:spPr>
      </p:pic>
      <p:pic>
        <p:nvPicPr>
          <p:cNvPr id="4" name="图片 3"/>
          <p:cNvPicPr>
            <a:picLocks noChangeAspect="1"/>
          </p:cNvPicPr>
          <p:nvPr/>
        </p:nvPicPr>
        <p:blipFill>
          <a:blip r:embed="rId2"/>
          <a:stretch>
            <a:fillRect/>
          </a:stretch>
        </p:blipFill>
        <p:spPr>
          <a:xfrm>
            <a:off x="1884798" y="863628"/>
            <a:ext cx="7005622" cy="583575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5429" y="853665"/>
            <a:ext cx="9464352" cy="1938992"/>
          </a:xfrm>
          <a:prstGeom prst="rect">
            <a:avLst/>
          </a:prstGeom>
        </p:spPr>
        <p:txBody>
          <a:bodyPr wrap="square">
            <a:spAutoFit/>
          </a:bodyPr>
          <a:lstStyle/>
          <a:p>
            <a:pPr>
              <a:spcBef>
                <a:spcPct val="10000"/>
              </a:spcBef>
            </a:pP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一台自动饮料售货机共有</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种不同饮料，售货机上有</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个按钮，分别对应</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种饮料，顾客可以通过按钮来选择所要的饮料。每个按钮旁有一个指示灯，用来表示该售货机中是否还有这种饮料可售。售货机有一个硬币槽的找零槽，用来收钱和找钱，假设一位顾客购买矿泉水，不用找零，请给出描述上述场景的用例图。</a:t>
            </a:r>
            <a:endParaRPr lang="zh-CN" altLang="en-US"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877179" y="775104"/>
            <a:ext cx="1908213" cy="19021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877179" y="775104"/>
            <a:ext cx="1908213" cy="1902117"/>
          </a:xfrm>
          <a:prstGeom prst="rect">
            <a:avLst/>
          </a:prstGeom>
        </p:spPr>
      </p:pic>
      <p:grpSp>
        <p:nvGrpSpPr>
          <p:cNvPr id="4" name="Group 3"/>
          <p:cNvGrpSpPr/>
          <p:nvPr/>
        </p:nvGrpSpPr>
        <p:grpSpPr bwMode="auto">
          <a:xfrm>
            <a:off x="3035299" y="2996409"/>
            <a:ext cx="1079499" cy="1008063"/>
            <a:chOff x="1156" y="1389"/>
            <a:chExt cx="681" cy="635"/>
          </a:xfrm>
        </p:grpSpPr>
        <p:grpSp>
          <p:nvGrpSpPr>
            <p:cNvPr id="42" name="Group 4"/>
            <p:cNvGrpSpPr/>
            <p:nvPr/>
          </p:nvGrpSpPr>
          <p:grpSpPr bwMode="auto">
            <a:xfrm>
              <a:off x="1331" y="1389"/>
              <a:ext cx="232" cy="384"/>
              <a:chOff x="1791" y="1706"/>
              <a:chExt cx="272" cy="544"/>
            </a:xfrm>
          </p:grpSpPr>
          <p:grpSp>
            <p:nvGrpSpPr>
              <p:cNvPr id="44" name="Group 5"/>
              <p:cNvGrpSpPr/>
              <p:nvPr/>
            </p:nvGrpSpPr>
            <p:grpSpPr bwMode="auto">
              <a:xfrm>
                <a:off x="1791" y="1706"/>
                <a:ext cx="227" cy="543"/>
                <a:chOff x="1292" y="1752"/>
                <a:chExt cx="227" cy="543"/>
              </a:xfrm>
            </p:grpSpPr>
            <p:sp>
              <p:nvSpPr>
                <p:cNvPr id="46" name="Oval 6"/>
                <p:cNvSpPr>
                  <a:spLocks noChangeArrowheads="1"/>
                </p:cNvSpPr>
                <p:nvPr/>
              </p:nvSpPr>
              <p:spPr bwMode="auto">
                <a:xfrm>
                  <a:off x="1365" y="1752"/>
                  <a:ext cx="136" cy="136"/>
                </a:xfrm>
                <a:prstGeom prst="ellipse">
                  <a:avLst/>
                </a:prstGeom>
                <a:noFill/>
                <a:ln w="28575" algn="ctr">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zh-CN">
                    <a:solidFill>
                      <a:srgbClr val="8C162F"/>
                    </a:solidFill>
                  </a:endParaRPr>
                </a:p>
              </p:txBody>
            </p:sp>
            <p:sp>
              <p:nvSpPr>
                <p:cNvPr id="47" name="Line 7"/>
                <p:cNvSpPr>
                  <a:spLocks noChangeShapeType="1"/>
                </p:cNvSpPr>
                <p:nvPr/>
              </p:nvSpPr>
              <p:spPr bwMode="auto">
                <a:xfrm>
                  <a:off x="1429" y="1888"/>
                  <a:ext cx="0" cy="18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8" name="Line 8"/>
                <p:cNvSpPr>
                  <a:spLocks noChangeShapeType="1"/>
                </p:cNvSpPr>
                <p:nvPr/>
              </p:nvSpPr>
              <p:spPr bwMode="auto">
                <a:xfrm>
                  <a:off x="1338" y="1979"/>
                  <a:ext cx="181"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9" name="Line 9"/>
                <p:cNvSpPr>
                  <a:spLocks noChangeShapeType="1"/>
                </p:cNvSpPr>
                <p:nvPr/>
              </p:nvSpPr>
              <p:spPr bwMode="auto">
                <a:xfrm flipH="1">
                  <a:off x="1292" y="2069"/>
                  <a:ext cx="137" cy="2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45" name="Line 10"/>
              <p:cNvSpPr>
                <a:spLocks noChangeShapeType="1"/>
              </p:cNvSpPr>
              <p:nvPr/>
            </p:nvSpPr>
            <p:spPr bwMode="auto">
              <a:xfrm>
                <a:off x="1927" y="2024"/>
                <a:ext cx="136" cy="2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43" name="Rectangle 11"/>
            <p:cNvSpPr>
              <a:spLocks noChangeArrowheads="1"/>
            </p:cNvSpPr>
            <p:nvPr/>
          </p:nvSpPr>
          <p:spPr bwMode="auto">
            <a:xfrm>
              <a:off x="1156" y="1798"/>
              <a:ext cx="6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自动售货机</a:t>
              </a:r>
              <a:endParaRPr lang="zh-CN" altLang="en-US">
                <a:solidFill>
                  <a:srgbClr val="8C162F"/>
                </a:solidFill>
                <a:ea typeface="楷体_GB2312" pitchFamily="49" charset="-122"/>
              </a:endParaRPr>
            </a:p>
          </p:txBody>
        </p:sp>
      </p:grpSp>
      <p:grpSp>
        <p:nvGrpSpPr>
          <p:cNvPr id="5" name="Group 12"/>
          <p:cNvGrpSpPr/>
          <p:nvPr/>
        </p:nvGrpSpPr>
        <p:grpSpPr bwMode="auto">
          <a:xfrm>
            <a:off x="5556250" y="1485113"/>
            <a:ext cx="865187" cy="576263"/>
            <a:chOff x="1655" y="2523"/>
            <a:chExt cx="545" cy="363"/>
          </a:xfrm>
        </p:grpSpPr>
        <p:sp>
          <p:nvSpPr>
            <p:cNvPr id="40" name="Oval 13"/>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1" name="Rectangle 14"/>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选择饮料</a:t>
              </a:r>
              <a:endParaRPr lang="zh-CN" altLang="en-US">
                <a:solidFill>
                  <a:srgbClr val="8C162F"/>
                </a:solidFill>
                <a:ea typeface="楷体_GB2312" pitchFamily="49" charset="-122"/>
              </a:endParaRPr>
            </a:p>
          </p:txBody>
        </p:sp>
      </p:grpSp>
      <p:sp>
        <p:nvSpPr>
          <p:cNvPr id="6" name="Line 15"/>
          <p:cNvSpPr>
            <a:spLocks noChangeShapeType="1"/>
          </p:cNvSpPr>
          <p:nvPr/>
        </p:nvSpPr>
        <p:spPr bwMode="auto">
          <a:xfrm flipV="1">
            <a:off x="3900487" y="1772444"/>
            <a:ext cx="1655763" cy="1368425"/>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7" name="Group 22"/>
          <p:cNvGrpSpPr/>
          <p:nvPr/>
        </p:nvGrpSpPr>
        <p:grpSpPr bwMode="auto">
          <a:xfrm>
            <a:off x="5556250" y="2636044"/>
            <a:ext cx="865187" cy="576263"/>
            <a:chOff x="1655" y="2523"/>
            <a:chExt cx="545" cy="363"/>
          </a:xfrm>
        </p:grpSpPr>
        <p:sp>
          <p:nvSpPr>
            <p:cNvPr id="38" name="Oval 23"/>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9" name="Rectangle 24"/>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付   款</a:t>
              </a:r>
              <a:endParaRPr lang="zh-CN" altLang="en-US">
                <a:solidFill>
                  <a:srgbClr val="8C162F"/>
                </a:solidFill>
                <a:ea typeface="楷体_GB2312" pitchFamily="49" charset="-122"/>
              </a:endParaRPr>
            </a:p>
          </p:txBody>
        </p:sp>
      </p:grpSp>
      <p:grpSp>
        <p:nvGrpSpPr>
          <p:cNvPr id="8" name="Group 25"/>
          <p:cNvGrpSpPr/>
          <p:nvPr/>
        </p:nvGrpSpPr>
        <p:grpSpPr bwMode="auto">
          <a:xfrm>
            <a:off x="5556250" y="3428213"/>
            <a:ext cx="865187" cy="576263"/>
            <a:chOff x="1655" y="2523"/>
            <a:chExt cx="545" cy="363"/>
          </a:xfrm>
        </p:grpSpPr>
        <p:sp>
          <p:nvSpPr>
            <p:cNvPr id="36" name="Oval 26"/>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7" name="Rectangle 27"/>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找    钱</a:t>
              </a:r>
              <a:endParaRPr lang="zh-CN" altLang="en-US">
                <a:solidFill>
                  <a:srgbClr val="8C162F"/>
                </a:solidFill>
                <a:ea typeface="楷体_GB2312" pitchFamily="49" charset="-122"/>
              </a:endParaRPr>
            </a:p>
          </p:txBody>
        </p:sp>
      </p:grpSp>
      <p:grpSp>
        <p:nvGrpSpPr>
          <p:cNvPr id="9" name="Group 28"/>
          <p:cNvGrpSpPr/>
          <p:nvPr/>
        </p:nvGrpSpPr>
        <p:grpSpPr bwMode="auto">
          <a:xfrm>
            <a:off x="5556250" y="4293394"/>
            <a:ext cx="865187" cy="576263"/>
            <a:chOff x="1655" y="2523"/>
            <a:chExt cx="545" cy="363"/>
          </a:xfrm>
        </p:grpSpPr>
        <p:sp>
          <p:nvSpPr>
            <p:cNvPr id="34" name="Oval 29"/>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5" name="Rectangle 30"/>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提供饮料</a:t>
              </a:r>
              <a:endParaRPr lang="zh-CN" altLang="en-US">
                <a:solidFill>
                  <a:srgbClr val="8C162F"/>
                </a:solidFill>
                <a:ea typeface="楷体_GB2312" pitchFamily="49" charset="-122"/>
              </a:endParaRPr>
            </a:p>
          </p:txBody>
        </p:sp>
      </p:grpSp>
      <p:sp>
        <p:nvSpPr>
          <p:cNvPr id="10" name="Line 34"/>
          <p:cNvSpPr>
            <a:spLocks noChangeShapeType="1"/>
          </p:cNvSpPr>
          <p:nvPr/>
        </p:nvSpPr>
        <p:spPr bwMode="auto">
          <a:xfrm>
            <a:off x="3900487" y="3285332"/>
            <a:ext cx="1511300" cy="215900"/>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1" name="Line 35"/>
          <p:cNvSpPr>
            <a:spLocks noChangeShapeType="1"/>
          </p:cNvSpPr>
          <p:nvPr/>
        </p:nvSpPr>
        <p:spPr bwMode="auto">
          <a:xfrm>
            <a:off x="3900487" y="3356769"/>
            <a:ext cx="1512888" cy="936625"/>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2" name="Line 36"/>
          <p:cNvSpPr>
            <a:spLocks noChangeShapeType="1"/>
          </p:cNvSpPr>
          <p:nvPr/>
        </p:nvSpPr>
        <p:spPr bwMode="auto">
          <a:xfrm flipV="1">
            <a:off x="3900487" y="2780507"/>
            <a:ext cx="1582738" cy="431800"/>
          </a:xfrm>
          <a:prstGeom prst="line">
            <a:avLst/>
          </a:prstGeom>
          <a:noFill/>
          <a:ln w="22225">
            <a:solidFill>
              <a:srgbClr val="80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3" name="Group 40"/>
          <p:cNvGrpSpPr/>
          <p:nvPr/>
        </p:nvGrpSpPr>
        <p:grpSpPr bwMode="auto">
          <a:xfrm>
            <a:off x="4043362" y="1053313"/>
            <a:ext cx="865188" cy="576263"/>
            <a:chOff x="1655" y="2523"/>
            <a:chExt cx="545" cy="363"/>
          </a:xfrm>
        </p:grpSpPr>
        <p:sp>
          <p:nvSpPr>
            <p:cNvPr id="32" name="Oval 41"/>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3" name="Rectangle 42"/>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显示是否有饮料</a:t>
              </a:r>
              <a:endParaRPr lang="zh-CN" altLang="en-US">
                <a:solidFill>
                  <a:srgbClr val="8C162F"/>
                </a:solidFill>
                <a:ea typeface="楷体_GB2312" pitchFamily="49" charset="-122"/>
              </a:endParaRPr>
            </a:p>
          </p:txBody>
        </p:sp>
      </p:grpSp>
      <p:sp>
        <p:nvSpPr>
          <p:cNvPr id="14" name="Line 43"/>
          <p:cNvSpPr>
            <a:spLocks noChangeShapeType="1"/>
          </p:cNvSpPr>
          <p:nvPr/>
        </p:nvSpPr>
        <p:spPr bwMode="auto">
          <a:xfrm flipV="1">
            <a:off x="3900487" y="1772444"/>
            <a:ext cx="503238" cy="1223963"/>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5" name="Group 44"/>
          <p:cNvGrpSpPr/>
          <p:nvPr/>
        </p:nvGrpSpPr>
        <p:grpSpPr bwMode="auto">
          <a:xfrm>
            <a:off x="4043362" y="5228438"/>
            <a:ext cx="865188" cy="576263"/>
            <a:chOff x="1655" y="2523"/>
            <a:chExt cx="545" cy="363"/>
          </a:xfrm>
        </p:grpSpPr>
        <p:sp>
          <p:nvSpPr>
            <p:cNvPr id="30" name="Oval 45"/>
            <p:cNvSpPr>
              <a:spLocks noChangeArrowheads="1"/>
            </p:cNvSpPr>
            <p:nvPr/>
          </p:nvSpPr>
          <p:spPr bwMode="auto">
            <a:xfrm>
              <a:off x="1655" y="2523"/>
              <a:ext cx="545" cy="146"/>
            </a:xfrm>
            <a:prstGeom prst="ellipse">
              <a:avLst/>
            </a:prstGeom>
            <a:noFill/>
            <a:ln w="28575" algn="ctr">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1" name="Rectangle 46"/>
            <p:cNvSpPr>
              <a:spLocks noChangeArrowheads="1"/>
            </p:cNvSpPr>
            <p:nvPr/>
          </p:nvSpPr>
          <p:spPr bwMode="auto">
            <a:xfrm>
              <a:off x="1701" y="2750"/>
              <a:ext cx="44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收   钱</a:t>
              </a:r>
              <a:endParaRPr lang="zh-CN" altLang="en-US">
                <a:solidFill>
                  <a:srgbClr val="8C162F"/>
                </a:solidFill>
                <a:ea typeface="楷体_GB2312" pitchFamily="49" charset="-122"/>
              </a:endParaRPr>
            </a:p>
          </p:txBody>
        </p:sp>
      </p:grpSp>
      <p:sp>
        <p:nvSpPr>
          <p:cNvPr id="16" name="Line 47"/>
          <p:cNvSpPr>
            <a:spLocks noChangeShapeType="1"/>
          </p:cNvSpPr>
          <p:nvPr/>
        </p:nvSpPr>
        <p:spPr bwMode="auto">
          <a:xfrm>
            <a:off x="3971925" y="4004469"/>
            <a:ext cx="504825" cy="1152525"/>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7" name="Group 51"/>
          <p:cNvGrpSpPr/>
          <p:nvPr/>
        </p:nvGrpSpPr>
        <p:grpSpPr bwMode="auto">
          <a:xfrm>
            <a:off x="8077199" y="2780509"/>
            <a:ext cx="1079499" cy="1008063"/>
            <a:chOff x="1156" y="1389"/>
            <a:chExt cx="681" cy="635"/>
          </a:xfrm>
        </p:grpSpPr>
        <p:grpSp>
          <p:nvGrpSpPr>
            <p:cNvPr id="22" name="Group 52"/>
            <p:cNvGrpSpPr/>
            <p:nvPr/>
          </p:nvGrpSpPr>
          <p:grpSpPr bwMode="auto">
            <a:xfrm>
              <a:off x="1331" y="1389"/>
              <a:ext cx="232" cy="384"/>
              <a:chOff x="1791" y="1706"/>
              <a:chExt cx="272" cy="544"/>
            </a:xfrm>
          </p:grpSpPr>
          <p:grpSp>
            <p:nvGrpSpPr>
              <p:cNvPr id="24" name="Group 53"/>
              <p:cNvGrpSpPr/>
              <p:nvPr/>
            </p:nvGrpSpPr>
            <p:grpSpPr bwMode="auto">
              <a:xfrm>
                <a:off x="1791" y="1706"/>
                <a:ext cx="227" cy="543"/>
                <a:chOff x="1292" y="1752"/>
                <a:chExt cx="227" cy="543"/>
              </a:xfrm>
            </p:grpSpPr>
            <p:sp>
              <p:nvSpPr>
                <p:cNvPr id="26" name="Oval 54"/>
                <p:cNvSpPr>
                  <a:spLocks noChangeArrowheads="1"/>
                </p:cNvSpPr>
                <p:nvPr/>
              </p:nvSpPr>
              <p:spPr bwMode="auto">
                <a:xfrm>
                  <a:off x="1365" y="1752"/>
                  <a:ext cx="136" cy="136"/>
                </a:xfrm>
                <a:prstGeom prst="ellipse">
                  <a:avLst/>
                </a:prstGeom>
                <a:noFill/>
                <a:ln w="28575" algn="ctr">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zh-CN">
                    <a:solidFill>
                      <a:srgbClr val="8C162F"/>
                    </a:solidFill>
                  </a:endParaRPr>
                </a:p>
              </p:txBody>
            </p:sp>
            <p:sp>
              <p:nvSpPr>
                <p:cNvPr id="27" name="Line 55"/>
                <p:cNvSpPr>
                  <a:spLocks noChangeShapeType="1"/>
                </p:cNvSpPr>
                <p:nvPr/>
              </p:nvSpPr>
              <p:spPr bwMode="auto">
                <a:xfrm>
                  <a:off x="1429" y="1888"/>
                  <a:ext cx="0" cy="18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Line 56"/>
                <p:cNvSpPr>
                  <a:spLocks noChangeShapeType="1"/>
                </p:cNvSpPr>
                <p:nvPr/>
              </p:nvSpPr>
              <p:spPr bwMode="auto">
                <a:xfrm>
                  <a:off x="1338" y="1979"/>
                  <a:ext cx="181"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Line 57"/>
                <p:cNvSpPr>
                  <a:spLocks noChangeShapeType="1"/>
                </p:cNvSpPr>
                <p:nvPr/>
              </p:nvSpPr>
              <p:spPr bwMode="auto">
                <a:xfrm flipH="1">
                  <a:off x="1292" y="2069"/>
                  <a:ext cx="137" cy="2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25" name="Line 58"/>
              <p:cNvSpPr>
                <a:spLocks noChangeShapeType="1"/>
              </p:cNvSpPr>
              <p:nvPr/>
            </p:nvSpPr>
            <p:spPr bwMode="auto">
              <a:xfrm>
                <a:off x="1927" y="2024"/>
                <a:ext cx="136" cy="2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23" name="Rectangle 59"/>
            <p:cNvSpPr>
              <a:spLocks noChangeArrowheads="1"/>
            </p:cNvSpPr>
            <p:nvPr/>
          </p:nvSpPr>
          <p:spPr bwMode="auto">
            <a:xfrm>
              <a:off x="1156" y="1798"/>
              <a:ext cx="6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8C162F"/>
                  </a:solidFill>
                  <a:ea typeface="楷体_GB2312" pitchFamily="49" charset="-122"/>
                </a:rPr>
                <a:t>顾   客</a:t>
              </a:r>
              <a:endParaRPr lang="zh-CN" altLang="en-US">
                <a:solidFill>
                  <a:srgbClr val="8C162F"/>
                </a:solidFill>
                <a:ea typeface="楷体_GB2312" pitchFamily="49" charset="-122"/>
              </a:endParaRPr>
            </a:p>
          </p:txBody>
        </p:sp>
      </p:grpSp>
      <p:sp>
        <p:nvSpPr>
          <p:cNvPr id="18" name="Line 60"/>
          <p:cNvSpPr>
            <a:spLocks noChangeShapeType="1"/>
          </p:cNvSpPr>
          <p:nvPr/>
        </p:nvSpPr>
        <p:spPr bwMode="auto">
          <a:xfrm flipH="1" flipV="1">
            <a:off x="6564312" y="2780507"/>
            <a:ext cx="1512888" cy="288925"/>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9" name="Line 61"/>
          <p:cNvSpPr>
            <a:spLocks noChangeShapeType="1"/>
          </p:cNvSpPr>
          <p:nvPr/>
        </p:nvSpPr>
        <p:spPr bwMode="auto">
          <a:xfrm flipH="1" flipV="1">
            <a:off x="6564312" y="1701007"/>
            <a:ext cx="1512888" cy="1223962"/>
          </a:xfrm>
          <a:prstGeom prst="line">
            <a:avLst/>
          </a:prstGeom>
          <a:noFill/>
          <a:ln w="22225">
            <a:solidFill>
              <a:srgbClr val="800000"/>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0" name="Line 62"/>
          <p:cNvSpPr>
            <a:spLocks noChangeShapeType="1"/>
          </p:cNvSpPr>
          <p:nvPr/>
        </p:nvSpPr>
        <p:spPr bwMode="auto">
          <a:xfrm flipH="1">
            <a:off x="6492875" y="3285332"/>
            <a:ext cx="1584325" cy="287337"/>
          </a:xfrm>
          <a:prstGeom prst="line">
            <a:avLst/>
          </a:prstGeom>
          <a:noFill/>
          <a:ln w="22225">
            <a:solidFill>
              <a:srgbClr val="80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1" name="Line 63"/>
          <p:cNvSpPr>
            <a:spLocks noChangeShapeType="1"/>
          </p:cNvSpPr>
          <p:nvPr/>
        </p:nvSpPr>
        <p:spPr bwMode="auto">
          <a:xfrm flipH="1">
            <a:off x="6492875" y="3428207"/>
            <a:ext cx="1655762" cy="936625"/>
          </a:xfrm>
          <a:prstGeom prst="line">
            <a:avLst/>
          </a:prstGeom>
          <a:noFill/>
          <a:ln w="22225">
            <a:solidFill>
              <a:srgbClr val="800000"/>
            </a:solidFill>
            <a:round/>
            <a:headEnd type="arrow"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r>
              <a:rPr lang="zh-CN" altLang="en-US" sz="2800" b="1" dirty="0">
                <a:solidFill>
                  <a:schemeClr val="accent1"/>
                </a:solidFill>
                <a:latin typeface="微软雅黑" panose="020B0503020204020204" pitchFamily="34" charset="-122"/>
                <a:ea typeface="微软雅黑" panose="020B0503020204020204" pitchFamily="34" charset="-122"/>
              </a:rPr>
              <a:t>描述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424365" y="1064908"/>
            <a:ext cx="11077074" cy="1015663"/>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针对每一个用例都应该有一个</a:t>
            </a:r>
            <a:r>
              <a:rPr lang="zh-CN" altLang="en-US"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用例规约文档</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与之相对应，该文档描述用例的细节内容，例如描述参与者与系统交互实现用例功能的</a:t>
            </a:r>
            <a:r>
              <a:rPr lang="zh-CN" altLang="en-US" sz="20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事件流</a:t>
            </a:r>
            <a:r>
              <a:rPr lang="zh-CN" altLang="en-US" sz="2000" dirty="0">
                <a:latin typeface="微软雅黑" panose="020B0503020204020204" pitchFamily="34" charset="-122"/>
                <a:ea typeface="微软雅黑" panose="020B0503020204020204" pitchFamily="34" charset="-122"/>
                <a:sym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10" name="Picture 3" descr="200811081038534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657" y="2113917"/>
            <a:ext cx="7482861" cy="444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8948328" y="3297156"/>
            <a:ext cx="2084446" cy="923330"/>
          </a:xfrm>
          <a:prstGeom prst="rect">
            <a:avLst/>
          </a:prstGeom>
        </p:spPr>
        <p:txBody>
          <a:bodyPr wrap="square">
            <a:spAutoFit/>
          </a:bodyPr>
          <a:lstStyle/>
          <a:p>
            <a:pPr algn="ctr" eaLnBrk="0" hangingPunct="0">
              <a:spcBef>
                <a:spcPct val="50000"/>
              </a:spcBef>
            </a:pPr>
            <a:r>
              <a:rPr lang="zh-CN" altLang="en-US" b="1" u="sng" dirty="0">
                <a:solidFill>
                  <a:srgbClr val="FF3300"/>
                </a:solidFill>
                <a:effectLst>
                  <a:outerShdw blurRad="38100" dist="38100" dir="2700000" algn="tl">
                    <a:srgbClr val="C0C0C0"/>
                  </a:outerShdw>
                </a:effectLst>
                <a:ea typeface="宋体" panose="02010600030101010101" pitchFamily="2" charset="-122"/>
              </a:rPr>
              <a:t>用例图是骨架，而用例规约则是其内在的肉</a:t>
            </a:r>
            <a:endParaRPr lang="zh-CN" altLang="en-US" b="1" u="sng" dirty="0">
              <a:solidFill>
                <a:srgbClr val="FF3300"/>
              </a:solidFill>
              <a:effectLst>
                <a:outerShdw blurRad="38100" dist="38100" dir="2700000" algn="tl">
                  <a:srgbClr val="C0C0C0"/>
                </a:outerShdw>
              </a:effectLst>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r>
              <a:rPr lang="zh-CN" altLang="en-US" sz="2800" b="1" dirty="0">
                <a:solidFill>
                  <a:schemeClr val="accent1"/>
                </a:solidFill>
                <a:latin typeface="微软雅黑" panose="020B0503020204020204" pitchFamily="34" charset="-122"/>
                <a:ea typeface="微软雅黑" panose="020B0503020204020204" pitchFamily="34" charset="-122"/>
              </a:rPr>
              <a:t>描述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1415772" cy="461665"/>
          </a:xfrm>
          <a:prstGeom prst="rect">
            <a:avLst/>
          </a:prstGeom>
          <a:noFill/>
        </p:spPr>
        <p:txBody>
          <a:bodyPr wrap="none" rtlCol="0">
            <a:spAutoFit/>
          </a:bodyPr>
          <a:lstStyle/>
          <a:p>
            <a:r>
              <a:rPr lang="zh-CN" altLang="en-US" sz="2400" b="1" dirty="0" smtClean="0">
                <a:solidFill>
                  <a:srgbClr val="1B4580"/>
                </a:solidFill>
              </a:rPr>
              <a:t>用例描述</a:t>
            </a:r>
            <a:endParaRPr lang="zh-CN" altLang="en-US" sz="2400" b="1" dirty="0">
              <a:solidFill>
                <a:srgbClr val="1B4580"/>
              </a:solidFill>
            </a:endParaRPr>
          </a:p>
        </p:txBody>
      </p:sp>
      <p:sp>
        <p:nvSpPr>
          <p:cNvPr id="9" name="矩形 8"/>
          <p:cNvSpPr/>
          <p:nvPr/>
        </p:nvSpPr>
        <p:spPr>
          <a:xfrm>
            <a:off x="298835" y="1722002"/>
            <a:ext cx="5430798" cy="4524315"/>
          </a:xfrm>
          <a:prstGeom prst="rect">
            <a:avLst/>
          </a:prstGeom>
          <a:ln>
            <a:solidFill>
              <a:schemeClr val="tx1"/>
            </a:solidFill>
          </a:ln>
        </p:spPr>
        <p:txBody>
          <a:bodyPr wrap="square">
            <a:spAutoFit/>
          </a:bodyPr>
          <a:lstStyle/>
          <a:p>
            <a:pPr algn="just">
              <a:lnSpc>
                <a:spcPct val="150000"/>
              </a:lnSpc>
            </a:pPr>
            <a:r>
              <a:rPr lang="en-US" altLang="zh-CN" sz="1600" dirty="0" smtClean="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用例名称：</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表明用例的用途，如上面示例中的“借阅图书”、“归还图书”。</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标识符：</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可选</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编号惟一标识符一个用例，如“</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UC200601”</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参与者：</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可选</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与此用例相关的参与者列表。</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简要说明：</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对该用例进行说明，描述用例作用。注意语言简要，使用自然语言。</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前置条件</a:t>
            </a:r>
            <a:endPar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一个条件列表。前置条件描述了用例之前系统必须满足的条件。如果条件不满足，则用例不会被执行。</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例如： 借阅图书用例前置条件：学生出示的借书证必须是合法的借书证</a:t>
            </a:r>
            <a:r>
              <a:rPr lang="zh-CN" altLang="en-US" sz="1600" dirty="0" smtClean="0">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0" name="矩形 9"/>
          <p:cNvSpPr/>
          <p:nvPr/>
        </p:nvSpPr>
        <p:spPr>
          <a:xfrm>
            <a:off x="5975685" y="884184"/>
            <a:ext cx="6096000" cy="5632311"/>
          </a:xfrm>
          <a:prstGeom prst="rect">
            <a:avLst/>
          </a:prstGeom>
          <a:ln>
            <a:solidFill>
              <a:schemeClr val="tx1"/>
            </a:solidFill>
          </a:ln>
        </p:spPr>
        <p:txBody>
          <a:bodyPr>
            <a:spAutoFit/>
          </a:bodyPr>
          <a:lstStyle/>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后置条件</a:t>
            </a:r>
            <a:endPar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后置条件在用例成功完成后得到满足，它提供了系统的部分描述。用例结束后，系统处于什么状态。</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例如：借阅图书用例后置条件：借书成功，则返回该学生借阅信息；借书失败，则返回失败的原因。</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扩展点</a:t>
            </a:r>
            <a:endPar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如果包括扩展用例，则写出扩展用例在什么情况下使用。应该在编写事件流的同时编写。</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基本事件流</a:t>
            </a: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主事件流</a:t>
            </a:r>
            <a:r>
              <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a:t>
            </a:r>
            <a:endParaRPr lang="en-US" altLang="zh-CN"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描述当各项工作都正常进行时用例的工作方式。事件流描述了用户和执行用例之间交互的每一步。</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事件流是将个别用例进行合适的细化任务。可以发现原始用例图遗漏的内容。</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600" b="1" dirty="0">
                <a:solidFill>
                  <a:srgbClr val="FF0000"/>
                </a:solidFill>
                <a:latin typeface="微软雅黑" panose="020B0503020204020204" pitchFamily="34" charset="-122"/>
                <a:ea typeface="微软雅黑" panose="020B0503020204020204" pitchFamily="34" charset="-122"/>
                <a:sym typeface="Times New Roman" panose="02020603050405020304" pitchFamily="18" charset="0"/>
              </a:rPr>
              <a:t>其它事件流</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（扩展事件流，错误事件流）</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a:p>
            <a:pPr algn="just">
              <a:lnSpc>
                <a:spcPct val="150000"/>
              </a:lnSpc>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在变更工作方式、出现异常或发生错误的情况下所遵循的步骤</a:t>
            </a:r>
            <a:r>
              <a:rPr lang="zh-CN" altLang="en-US" sz="1600" dirty="0" smtClean="0">
                <a:latin typeface="微软雅黑" panose="020B0503020204020204" pitchFamily="34" charset="-122"/>
                <a:ea typeface="微软雅黑" panose="020B0503020204020204" pitchFamily="34" charset="-122"/>
                <a:sym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4</a:t>
            </a:r>
            <a:r>
              <a:rPr lang="zh-CN" altLang="en-US" sz="2800" b="1" dirty="0" smtClean="0">
                <a:solidFill>
                  <a:schemeClr val="accent1"/>
                </a:solidFill>
                <a:latin typeface="微软雅黑" panose="020B0503020204020204" pitchFamily="34" charset="-122"/>
                <a:ea typeface="微软雅黑" panose="020B0503020204020204" pitchFamily="34" charset="-122"/>
              </a:rPr>
              <a:t>用例</a:t>
            </a:r>
            <a:r>
              <a:rPr lang="zh-CN" altLang="en-US" sz="2800" b="1" dirty="0">
                <a:solidFill>
                  <a:schemeClr val="accent1"/>
                </a:solidFill>
                <a:latin typeface="微软雅黑" panose="020B0503020204020204" pitchFamily="34" charset="-122"/>
                <a:ea typeface="微软雅黑" panose="020B0503020204020204" pitchFamily="34" charset="-122"/>
              </a:rPr>
              <a:t>描述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3" name="Group 3"/>
          <p:cNvGraphicFramePr/>
          <p:nvPr/>
        </p:nvGraphicFramePr>
        <p:xfrm>
          <a:off x="76871" y="794417"/>
          <a:ext cx="12038257" cy="5948737"/>
        </p:xfrm>
        <a:graphic>
          <a:graphicData uri="http://schemas.openxmlformats.org/drawingml/2006/table">
            <a:tbl>
              <a:tblPr/>
              <a:tblGrid>
                <a:gridCol w="1700784"/>
                <a:gridCol w="1321426"/>
                <a:gridCol w="9016047"/>
              </a:tblGrid>
              <a:tr h="3365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用例编号</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dirty="0" smtClean="0">
                          <a:ln>
                            <a:noFill/>
                          </a:ln>
                          <a:solidFill>
                            <a:srgbClr val="FF0000"/>
                          </a:solidFill>
                          <a:effectLst/>
                          <a:latin typeface="Arial" panose="020B0604020202020204" pitchFamily="34" charset="0"/>
                          <a:ea typeface="楷体_GB2312" pitchFamily="49" charset="-122"/>
                        </a:rPr>
                        <a:t>UC03</a:t>
                      </a:r>
                      <a:endParaRPr kumimoji="0" lang="en-US" altLang="zh-CN" sz="14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492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用例名称</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记录时间日志</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82550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用例概述</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开发人员可以随时记录自己的时间，提供“开始计时”、“暂停计时”、“停止计时”等功能，在停止时，填入任务编号（在线则选择）、工作关键字（以逗号分隔的多个），自动生成开始时间、暂停时间、停止时间、总时长、有效时长（总时长</a:t>
                      </a:r>
                      <a:r>
                        <a:rPr kumimoji="0" lang="en-US" altLang="zh-CN" sz="1400" b="1" i="0" u="none" strike="noStrike" cap="none" normalizeH="0" baseline="0" smtClean="0">
                          <a:ln>
                            <a:noFill/>
                          </a:ln>
                          <a:solidFill>
                            <a:srgbClr val="FF0000"/>
                          </a:solidFill>
                          <a:effectLst/>
                          <a:latin typeface="Arial" panose="020B0604020202020204" pitchFamily="34" charset="0"/>
                          <a:ea typeface="楷体_GB2312" pitchFamily="49" charset="-122"/>
                        </a:rPr>
                        <a:t>-</a:t>
                      </a: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中断时长）。</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365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主参与者</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开发人员</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365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前置条件</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用户进入“记录时间日志”程序</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365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后置条件</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将本次时间日志存入数据库</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334963">
                <a:tc rowSpan="4">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基本事件流</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步骤</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4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活动</a:t>
                      </a:r>
                      <a:endParaRPr kumimoji="0" lang="zh-CN" altLang="en-US" sz="14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vMerge="1">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1</a:t>
                      </a:r>
                      <a:endPar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系统显示“开始”、“暂停”和“停止”按钮，但仅“开始”可用</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3082">
                <a:tc vMerge="1">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2</a:t>
                      </a:r>
                      <a:endPar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用户点击“开始”，系统记录开始时间，并将“开始”置为不可用，使“暂停”和“停止”按钮可用</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064">
                <a:tc vMerge="1">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a:t>
                      </a:r>
                      <a:endPar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用户点击“停止”按钮，系统记录停止时间，并统计暂时时间、暂停次数、总时长、有效时长，并要求用户选择任务编号、输入工作关键字和相关信息。填写完成后，点击确定，用例完成。</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rowSpan="2">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扩展事件流</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3a</a:t>
                      </a:r>
                      <a:endPar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在此期间，若用户点击“暂停”按钮，系统则记录暂停开始时间，并使暂停次数增加</a:t>
                      </a:r>
                      <a:r>
                        <a:rPr kumimoji="0" lang="en-US" altLang="zh-CN" sz="1400" b="1" i="0" u="none" strike="noStrike" cap="none" normalizeH="0" baseline="0" smtClean="0">
                          <a:ln>
                            <a:noFill/>
                          </a:ln>
                          <a:solidFill>
                            <a:srgbClr val="FF0000"/>
                          </a:solidFill>
                          <a:effectLst/>
                          <a:latin typeface="Arial" panose="020B0604020202020204" pitchFamily="34" charset="0"/>
                          <a:ea typeface="楷体_GB2312" pitchFamily="49" charset="-122"/>
                        </a:rPr>
                        <a:t>1</a:t>
                      </a: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次，并使“暂停”按钮变为“恢复”，使“停用”按钮不可用</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278">
                <a:tc vMerge="1">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3a1</a:t>
                      </a:r>
                      <a:endParaRPr kumimoji="0" lang="en-US" altLang="zh-CN"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smtClean="0">
                          <a:ln>
                            <a:noFill/>
                          </a:ln>
                          <a:solidFill>
                            <a:srgbClr val="FF0000"/>
                          </a:solidFill>
                          <a:effectLst/>
                          <a:latin typeface="Arial" panose="020B0604020202020204" pitchFamily="34" charset="0"/>
                          <a:ea typeface="楷体_GB2312" pitchFamily="49" charset="-122"/>
                        </a:rPr>
                        <a:t>当用户点击“恢复”按钮，用当前时间减去暂停开始时间得到本次暂停时间，并累加到“暂停时间”时间中，并使“恢复”按钮变为“暂停”，使“停用”按钮恢复可用</a:t>
                      </a:r>
                      <a:endParaRPr kumimoji="0" lang="zh-CN" altLang="en-US" sz="14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a:txBody>
                    <a:bodyPr/>
                    <a:lstStyle/>
                    <a:p>
                      <a:pPr marL="0" marR="0" lvl="0" indent="0" algn="ctr" defTabSz="914400" rtl="0" eaLnBrk="1" fontAlgn="base" latinLnBrk="0" hangingPunct="1">
                        <a:lnSpc>
                          <a:spcPct val="100000"/>
                        </a:lnSpc>
                        <a:spcBef>
                          <a:spcPct val="0"/>
                        </a:spcBef>
                        <a:spcAft>
                          <a:spcPct val="0"/>
                        </a:spcAft>
                        <a:buClr>
                          <a:schemeClr val="bg1"/>
                        </a:buClr>
                        <a:buSzTx/>
                        <a:buFontTx/>
                        <a:buNone/>
                      </a:pPr>
                      <a:r>
                        <a:rPr kumimoji="0" lang="zh-CN" altLang="en-US" sz="17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规则与约束</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pPr>
                      <a:r>
                        <a:rPr kumimoji="0" lang="zh-CN" altLang="en-US" sz="1400" b="1" i="0" u="none" strike="noStrike" cap="none" normalizeH="0" baseline="0" dirty="0" smtClean="0">
                          <a:ln>
                            <a:noFill/>
                          </a:ln>
                          <a:solidFill>
                            <a:srgbClr val="FF0000"/>
                          </a:solidFill>
                          <a:effectLst/>
                          <a:latin typeface="Arial" panose="020B0604020202020204" pitchFamily="34" charset="0"/>
                          <a:ea typeface="楷体_GB2312" pitchFamily="49" charset="-122"/>
                        </a:rPr>
                        <a:t>时间记录程序应以离线式工作，该程序会自动连接服务器，完成时间日志上传的工作，如果未能连接服务器，则在本机暂存时间日志</a:t>
                      </a:r>
                      <a:endParaRPr kumimoji="0" lang="zh-CN" altLang="en-US" sz="1400" b="1"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52781" y="187563"/>
            <a:ext cx="2201244"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什么是需求</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22392" y="836713"/>
            <a:ext cx="2339102" cy="461665"/>
          </a:xfrm>
          <a:prstGeom prst="rect">
            <a:avLst/>
          </a:prstGeom>
          <a:noFill/>
        </p:spPr>
        <p:txBody>
          <a:bodyPr wrap="none" rtlCol="0">
            <a:spAutoFit/>
          </a:bodyPr>
          <a:lstStyle/>
          <a:p>
            <a:r>
              <a:rPr lang="zh-CN" altLang="en-US" sz="2400" b="1" dirty="0" smtClean="0">
                <a:solidFill>
                  <a:srgbClr val="1B4580"/>
                </a:solidFill>
              </a:rPr>
              <a:t>需求难在何处？</a:t>
            </a:r>
            <a:endParaRPr lang="zh-CN" altLang="en-US" sz="2400" b="1" dirty="0">
              <a:solidFill>
                <a:srgbClr val="1B4580"/>
              </a:solidFill>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1504" y="1484784"/>
            <a:ext cx="7200800" cy="50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smtClean="0">
                <a:solidFill>
                  <a:schemeClr val="bg1"/>
                </a:solidFill>
                <a:latin typeface="微软雅黑" panose="020B0503020204020204" pitchFamily="34" charset="-122"/>
                <a:ea typeface="微软雅黑" panose="020B0503020204020204" pitchFamily="34" charset="-122"/>
              </a:rPr>
              <a:t>    </a:t>
            </a:r>
            <a:r>
              <a:rPr lang="zh-CN" altLang="en-US" sz="5400" dirty="0" smtClean="0">
                <a:solidFill>
                  <a:schemeClr val="bg1"/>
                </a:solidFill>
                <a:latin typeface="微软雅黑" panose="020B0503020204020204" pitchFamily="34" charset="-122"/>
                <a:ea typeface="微软雅黑" panose="020B0503020204020204" pitchFamily="34" charset="-122"/>
              </a:rPr>
              <a:t>用例建模</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PART3</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57085" y="1096955"/>
            <a:ext cx="6096000" cy="4752391"/>
          </a:xfrm>
          <a:prstGeom prst="rect">
            <a:avLst/>
          </a:prstGeom>
        </p:spPr>
        <p:txBody>
          <a:bodyPr>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获取原始需求</a:t>
            </a:r>
            <a:endParaRPr lang="zh-CN" altLang="en-US"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开发一个可以理解的需求</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识别参与者</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识别用例</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绘制用例图</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详细、完整地描述需求</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编写用例文档</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重构用例模型</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识别用例间的关系</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4.2 </a:t>
            </a:r>
            <a:r>
              <a:rPr lang="zh-CN" altLang="en-US" dirty="0">
                <a:latin typeface="微软雅黑" panose="020B0503020204020204" pitchFamily="34" charset="-122"/>
                <a:ea typeface="微软雅黑" panose="020B0503020204020204" pitchFamily="34" charset="-122"/>
              </a:rPr>
              <a:t>对用例进行分包和分级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35420" y="1017313"/>
            <a:ext cx="430886" cy="430886"/>
            <a:chOff x="335420" y="1124744"/>
            <a:chExt cx="430886" cy="430886"/>
          </a:xfrm>
        </p:grpSpPr>
        <p:sp>
          <p:nvSpPr>
            <p:cNvPr id="7" name="椭圆 6"/>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9" name="文本框 8"/>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1</a:t>
            </a:r>
            <a:r>
              <a:rPr lang="zh-CN" altLang="en-US" sz="2400" b="1" dirty="0" smtClean="0">
                <a:solidFill>
                  <a:srgbClr val="1B4580"/>
                </a:solidFill>
              </a:rPr>
              <a:t>获取原始需求</a:t>
            </a:r>
            <a:endParaRPr lang="zh-CN" altLang="en-US" sz="2400" b="1" dirty="0">
              <a:solidFill>
                <a:srgbClr val="1B4580"/>
              </a:solidFill>
            </a:endParaRPr>
          </a:p>
        </p:txBody>
      </p:sp>
      <p:sp>
        <p:nvSpPr>
          <p:cNvPr id="10"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1.1</a:t>
            </a:r>
            <a:r>
              <a:rPr lang="zh-CN" altLang="en-US" sz="2400" b="1" dirty="0" smtClean="0">
                <a:latin typeface="微软雅黑" panose="020B0503020204020204" pitchFamily="34" charset="-122"/>
                <a:ea typeface="微软雅黑" panose="020B0503020204020204" pitchFamily="34" charset="-122"/>
              </a:rPr>
              <a:t>需求从何而来</a:t>
            </a:r>
            <a:endParaRPr lang="en-US" altLang="zh-CN" sz="2400" b="1" dirty="0" smtClean="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983432" y="2043464"/>
            <a:ext cx="11020182" cy="4455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b="1" dirty="0" smtClean="0">
                <a:solidFill>
                  <a:srgbClr val="FF0000"/>
                </a:solidFill>
                <a:latin typeface="微软雅黑" panose="020B0503020204020204" pitchFamily="34" charset="-122"/>
                <a:ea typeface="微软雅黑" panose="020B0503020204020204" pitchFamily="34" charset="-122"/>
              </a:rPr>
              <a:t>需求只能来自涉众</a:t>
            </a:r>
            <a:endParaRPr lang="zh-CN" altLang="en-US" sz="2400" b="1" dirty="0" smtClean="0">
              <a:solidFill>
                <a:srgbClr val="FF0000"/>
              </a:solidFill>
              <a:latin typeface="微软雅黑" panose="020B0503020204020204" pitchFamily="34" charset="-122"/>
              <a:ea typeface="微软雅黑" panose="020B0503020204020204" pitchFamily="34" charset="-122"/>
            </a:endParaRPr>
          </a:p>
          <a:p>
            <a:pPr lvl="1">
              <a:lnSpc>
                <a:spcPct val="100000"/>
              </a:lnSpc>
            </a:pPr>
            <a:r>
              <a:rPr lang="zh-CN" altLang="en-US" dirty="0" smtClean="0">
                <a:latin typeface="微软雅黑" panose="020B0503020204020204" pitchFamily="34" charset="-122"/>
                <a:ea typeface="微软雅黑" panose="020B0503020204020204" pitchFamily="34" charset="-122"/>
              </a:rPr>
              <a:t>最终用户、客户</a:t>
            </a:r>
            <a:endParaRPr lang="zh-CN" altLang="en-US" dirty="0" smtClean="0">
              <a:latin typeface="微软雅黑" panose="020B0503020204020204" pitchFamily="34" charset="-122"/>
              <a:ea typeface="微软雅黑" panose="020B0503020204020204" pitchFamily="34" charset="-122"/>
            </a:endParaRPr>
          </a:p>
          <a:p>
            <a:pPr lvl="1">
              <a:lnSpc>
                <a:spcPct val="100000"/>
              </a:lnSpc>
            </a:pPr>
            <a:r>
              <a:rPr lang="zh-CN" altLang="en-US" dirty="0" smtClean="0">
                <a:latin typeface="微软雅黑" panose="020B0503020204020204" pitchFamily="34" charset="-122"/>
                <a:ea typeface="微软雅黑" panose="020B0503020204020204" pitchFamily="34" charset="-122"/>
              </a:rPr>
              <a:t>政府、法律、文化</a:t>
            </a:r>
            <a:endParaRPr lang="zh-CN" altLang="en-US" dirty="0" smtClean="0">
              <a:latin typeface="微软雅黑" panose="020B0503020204020204" pitchFamily="34" charset="-122"/>
              <a:ea typeface="微软雅黑" panose="020B0503020204020204" pitchFamily="34" charset="-122"/>
            </a:endParaRPr>
          </a:p>
          <a:p>
            <a:pPr lvl="1">
              <a:lnSpc>
                <a:spcPct val="100000"/>
              </a:lnSpc>
            </a:pPr>
            <a:r>
              <a:rPr lang="zh-CN" altLang="en-US" dirty="0" smtClean="0">
                <a:latin typeface="微软雅黑" panose="020B0503020204020204" pitchFamily="34" charset="-122"/>
                <a:ea typeface="微软雅黑" panose="020B0503020204020204" pitchFamily="34" charset="-122"/>
              </a:rPr>
              <a:t>开发人员、管理人员</a:t>
            </a:r>
            <a:endParaRPr lang="zh-CN" altLang="en-US" dirty="0" smtClean="0">
              <a:latin typeface="微软雅黑" panose="020B0503020204020204" pitchFamily="34" charset="-122"/>
              <a:ea typeface="微软雅黑" panose="020B0503020204020204" pitchFamily="34" charset="-122"/>
            </a:endParaRPr>
          </a:p>
          <a:p>
            <a:pPr lvl="1">
              <a:lnSpc>
                <a:spcPct val="100000"/>
              </a:lnSpc>
            </a:pPr>
            <a:r>
              <a:rPr lang="zh-CN" altLang="en-US" dirty="0" smtClean="0">
                <a:latin typeface="微软雅黑" panose="020B0503020204020204" pitchFamily="34" charset="-122"/>
                <a:ea typeface="微软雅黑" panose="020B0503020204020204" pitchFamily="34" charset="-122"/>
              </a:rPr>
              <a:t>竞争对手</a:t>
            </a:r>
            <a:endParaRPr lang="zh-CN" altLang="en-US" dirty="0" smtClean="0">
              <a:latin typeface="微软雅黑" panose="020B0503020204020204" pitchFamily="34" charset="-122"/>
              <a:ea typeface="微软雅黑" panose="020B0503020204020204" pitchFamily="34" charset="-122"/>
            </a:endParaRPr>
          </a:p>
          <a:p>
            <a:pPr lvl="1">
              <a:lnSpc>
                <a:spcPct val="100000"/>
              </a:lnSpc>
            </a:pPr>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00000"/>
              </a:lnSpc>
            </a:pPr>
            <a:r>
              <a:rPr lang="zh-CN" altLang="en-US" sz="2400" b="1" dirty="0" smtClean="0">
                <a:solidFill>
                  <a:srgbClr val="FF0000"/>
                </a:solidFill>
                <a:latin typeface="微软雅黑" panose="020B0503020204020204" pitchFamily="34" charset="-122"/>
                <a:ea typeface="微软雅黑" panose="020B0503020204020204" pitchFamily="34" charset="-122"/>
              </a:rPr>
              <a:t>但并不是直接从涉众中来</a:t>
            </a:r>
            <a:endParaRPr lang="zh-CN" altLang="en-US" sz="2400" b="1" dirty="0" smtClean="0">
              <a:solidFill>
                <a:srgbClr val="FF0000"/>
              </a:solidFill>
              <a:latin typeface="微软雅黑" panose="020B0503020204020204" pitchFamily="34" charset="-122"/>
              <a:ea typeface="微软雅黑" panose="020B0503020204020204" pitchFamily="34" charset="-122"/>
            </a:endParaRPr>
          </a:p>
          <a:p>
            <a:pPr lvl="1">
              <a:lnSpc>
                <a:spcPct val="100000"/>
              </a:lnSpc>
            </a:pPr>
            <a:r>
              <a:rPr lang="zh-CN" altLang="en-US" dirty="0" smtClean="0">
                <a:latin typeface="微软雅黑" panose="020B0503020204020204" pitchFamily="34" charset="-122"/>
                <a:ea typeface="微软雅黑" panose="020B0503020204020204" pitchFamily="34" charset="-122"/>
              </a:rPr>
              <a:t>你们的需求是什么？</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1</a:t>
            </a:r>
            <a:r>
              <a:rPr lang="zh-CN" altLang="en-US" sz="2400" b="1" dirty="0" smtClean="0">
                <a:solidFill>
                  <a:srgbClr val="1B4580"/>
                </a:solidFill>
              </a:rPr>
              <a:t>获取原始需求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1.1</a:t>
            </a:r>
            <a:r>
              <a:rPr lang="zh-CN" altLang="en-US" sz="2400" b="1" dirty="0" smtClean="0">
                <a:latin typeface="微软雅黑" panose="020B0503020204020204" pitchFamily="34" charset="-122"/>
                <a:ea typeface="微软雅黑" panose="020B0503020204020204" pitchFamily="34" charset="-122"/>
              </a:rPr>
              <a:t>需求从何而来</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81426" y="2163795"/>
            <a:ext cx="9532835"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FF0000"/>
                </a:solidFill>
                <a:latin typeface="微软雅黑" panose="020B0503020204020204" pitchFamily="34" charset="-122"/>
                <a:ea typeface="微软雅黑" panose="020B0503020204020204" pitchFamily="34" charset="-122"/>
              </a:rPr>
              <a:t>涉众无法直接提供需求</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900496" y="2688720"/>
            <a:ext cx="11329467" cy="3576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smtClean="0">
                <a:latin typeface="微软雅黑" panose="020B0503020204020204" pitchFamily="34" charset="-122"/>
                <a:ea typeface="微软雅黑" panose="020B0503020204020204" pitchFamily="34" charset="-122"/>
              </a:rPr>
              <a:t>用户不可能直接提供系统的最终需求</a:t>
            </a:r>
            <a:endParaRPr lang="en-US" altLang="zh-CN" sz="2400" b="1" dirty="0" smtClean="0">
              <a:latin typeface="微软雅黑" panose="020B0503020204020204" pitchFamily="34" charset="-122"/>
              <a:ea typeface="微软雅黑" panose="020B0503020204020204" pitchFamily="34" charset="-122"/>
            </a:endParaRPr>
          </a:p>
          <a:p>
            <a:pPr lvl="1">
              <a:lnSpc>
                <a:spcPct val="150000"/>
              </a:lnSpc>
            </a:pPr>
            <a:r>
              <a:rPr lang="zh-CN" altLang="en-US" dirty="0" smtClean="0">
                <a:latin typeface="微软雅黑" panose="020B0503020204020204" pitchFamily="34" charset="-122"/>
                <a:ea typeface="微软雅黑" panose="020B0503020204020204" pitchFamily="34" charset="-122"/>
              </a:rPr>
              <a:t>用户描述的只是现状，对于未来软件的工作模式，用户不可能描述清楚的</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sz="2400" b="1" dirty="0" smtClean="0">
                <a:latin typeface="微软雅黑" panose="020B0503020204020204" pitchFamily="34" charset="-122"/>
                <a:ea typeface="微软雅黑" panose="020B0503020204020204" pitchFamily="34" charset="-122"/>
              </a:rPr>
              <a:t>用户提供的只是个人或组织的需要</a:t>
            </a:r>
            <a:r>
              <a:rPr lang="en-US" altLang="zh-CN" sz="2400" b="1" dirty="0" smtClean="0">
                <a:latin typeface="微软雅黑" panose="020B0503020204020204" pitchFamily="34" charset="-122"/>
                <a:ea typeface="微软雅黑" panose="020B0503020204020204" pitchFamily="34" charset="-122"/>
              </a:rPr>
              <a:t>(Need)</a:t>
            </a:r>
            <a:r>
              <a:rPr lang="zh-CN" altLang="en-US" sz="2400" b="1" dirty="0" smtClean="0">
                <a:latin typeface="微软雅黑" panose="020B0503020204020204" pitchFamily="34" charset="-122"/>
                <a:ea typeface="微软雅黑" panose="020B0503020204020204" pitchFamily="34" charset="-122"/>
              </a:rPr>
              <a:t>或想法</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zh-CN" altLang="en-US" sz="2400" dirty="0" smtClean="0">
                <a:latin typeface="微软雅黑" panose="020B0503020204020204" pitchFamily="34" charset="-122"/>
                <a:ea typeface="微软雅黑" panose="020B0503020204020204" pitchFamily="34" charset="-122"/>
              </a:rPr>
              <a:t>需求获取：</a:t>
            </a:r>
            <a:r>
              <a:rPr lang="zh-CN" altLang="en-US" sz="2400" b="1" dirty="0" smtClean="0">
                <a:latin typeface="微软雅黑" panose="020B0503020204020204" pitchFamily="34" charset="-122"/>
                <a:ea typeface="微软雅黑" panose="020B0503020204020204" pitchFamily="34" charset="-122"/>
              </a:rPr>
              <a:t>系统分析师必须能够透过这些原始的需要来获取软件的最终需求</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1</a:t>
            </a:r>
            <a:r>
              <a:rPr lang="zh-CN" altLang="en-US" sz="2400" b="1" dirty="0" smtClean="0">
                <a:solidFill>
                  <a:srgbClr val="1B4580"/>
                </a:solidFill>
              </a:rPr>
              <a:t>获取原始需求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1.2</a:t>
            </a:r>
            <a:r>
              <a:rPr lang="zh-CN" altLang="en-US" sz="2400" b="1" dirty="0" smtClean="0">
                <a:latin typeface="微软雅黑" panose="020B0503020204020204" pitchFamily="34" charset="-122"/>
                <a:ea typeface="微软雅黑" panose="020B0503020204020204" pitchFamily="34" charset="-122"/>
              </a:rPr>
              <a:t>需求获取技术</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983432" y="1916832"/>
            <a:ext cx="10225136" cy="3554819"/>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系统分析师借助于不同的需求获取方式，从涉众中获取需求</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收集资料</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现场观察</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访谈</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开会</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原型</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问卷调查</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1</a:t>
            </a:r>
            <a:r>
              <a:rPr lang="zh-CN" altLang="en-US" sz="2400" b="1" dirty="0" smtClean="0">
                <a:solidFill>
                  <a:srgbClr val="1B4580"/>
                </a:solidFill>
              </a:rPr>
              <a:t>获取原始需求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1.2</a:t>
            </a:r>
            <a:r>
              <a:rPr lang="zh-CN" altLang="en-US" sz="2400" b="1" dirty="0" smtClean="0">
                <a:latin typeface="微软雅黑" panose="020B0503020204020204" pitchFamily="34" charset="-122"/>
                <a:ea typeface="微软雅黑" panose="020B0503020204020204" pitchFamily="34" charset="-122"/>
              </a:rPr>
              <a:t>需求获取技术</a:t>
            </a:r>
            <a:endParaRPr lang="en-US" altLang="zh-CN" sz="2400" b="1" dirty="0" smtClean="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343472" y="1916832"/>
            <a:ext cx="9030483" cy="46105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031325" cy="461665"/>
          </a:xfrm>
          <a:prstGeom prst="rect">
            <a:avLst/>
          </a:prstGeom>
          <a:noFill/>
        </p:spPr>
        <p:txBody>
          <a:bodyPr wrap="none" rtlCol="0">
            <a:spAutoFit/>
          </a:bodyPr>
          <a:lstStyle/>
          <a:p>
            <a:r>
              <a:rPr lang="zh-CN" altLang="en-US" sz="2400" b="1" dirty="0" smtClean="0">
                <a:solidFill>
                  <a:srgbClr val="1B4580"/>
                </a:solidFill>
              </a:rPr>
              <a:t>用例建模流程</a:t>
            </a:r>
            <a:endParaRPr lang="zh-CN" altLang="en-US" sz="2400" b="1" dirty="0">
              <a:solidFill>
                <a:srgbClr val="1B4580"/>
              </a:solidFill>
            </a:endParaRPr>
          </a:p>
        </p:txBody>
      </p:sp>
      <p:sp>
        <p:nvSpPr>
          <p:cNvPr id="9" name="矩形 8"/>
          <p:cNvSpPr/>
          <p:nvPr/>
        </p:nvSpPr>
        <p:spPr>
          <a:xfrm>
            <a:off x="832338" y="1628800"/>
            <a:ext cx="6096000" cy="4801314"/>
          </a:xfrm>
          <a:prstGeom prst="rect">
            <a:avLst/>
          </a:prstGeom>
        </p:spPr>
        <p:txBody>
          <a:bodyP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获取原始需求</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rPr>
              <a:t>开发一个可以理解的需求</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识别参与者</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识别用例</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绘制用例图</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详细、完整地描述需求</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编写用例文档</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重构用例模型</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识别用例间的关系</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4.2 </a:t>
            </a:r>
            <a:r>
              <a:rPr lang="zh-CN" altLang="en-US" dirty="0">
                <a:latin typeface="微软雅黑" panose="020B0503020204020204" pitchFamily="34" charset="-122"/>
                <a:ea typeface="微软雅黑" panose="020B0503020204020204" pitchFamily="34" charset="-122"/>
              </a:rPr>
              <a:t>对用例进行分包和分级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a:xfrm>
            <a:off x="423512" y="1988840"/>
            <a:ext cx="1137311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b="1" smtClean="0">
                <a:latin typeface="微软雅黑" panose="020B0503020204020204" pitchFamily="34" charset="-122"/>
                <a:ea typeface="微软雅黑" panose="020B0503020204020204" pitchFamily="34" charset="-122"/>
              </a:rPr>
              <a:t>关键词：</a:t>
            </a:r>
            <a:r>
              <a:rPr lang="zh-CN" altLang="en-US" b="1" smtClean="0">
                <a:solidFill>
                  <a:srgbClr val="FF3300"/>
                </a:solidFill>
                <a:latin typeface="微软雅黑" panose="020B0503020204020204" pitchFamily="34" charset="-122"/>
                <a:ea typeface="微软雅黑" panose="020B0503020204020204" pitchFamily="34" charset="-122"/>
              </a:rPr>
              <a:t>边界</a:t>
            </a:r>
            <a:endParaRPr lang="zh-CN" altLang="en-US" b="1" smtClean="0">
              <a:solidFill>
                <a:srgbClr val="FF3300"/>
              </a:solidFill>
              <a:latin typeface="微软雅黑" panose="020B0503020204020204" pitchFamily="34" charset="-122"/>
              <a:ea typeface="微软雅黑" panose="020B0503020204020204" pitchFamily="34" charset="-122"/>
            </a:endParaRPr>
          </a:p>
          <a:p>
            <a:pPr lvl="1">
              <a:lnSpc>
                <a:spcPct val="150000"/>
              </a:lnSpc>
            </a:pPr>
            <a:r>
              <a:rPr lang="zh-CN" altLang="en-US" b="1" smtClean="0">
                <a:latin typeface="微软雅黑" panose="020B0503020204020204" pitchFamily="34" charset="-122"/>
                <a:ea typeface="微软雅黑" panose="020B0503020204020204" pitchFamily="34" charset="-122"/>
              </a:rPr>
              <a:t>参与者：在</a:t>
            </a:r>
            <a:r>
              <a:rPr lang="zh-CN" altLang="en-US" b="1" smtClean="0">
                <a:solidFill>
                  <a:srgbClr val="FF3300"/>
                </a:solidFill>
                <a:latin typeface="微软雅黑" panose="020B0503020204020204" pitchFamily="34" charset="-122"/>
                <a:ea typeface="微软雅黑" panose="020B0503020204020204" pitchFamily="34" charset="-122"/>
              </a:rPr>
              <a:t>系统之外</a:t>
            </a:r>
            <a:r>
              <a:rPr lang="zh-CN" altLang="en-US" b="1" smtClean="0">
                <a:latin typeface="微软雅黑" panose="020B0503020204020204" pitchFamily="34" charset="-122"/>
                <a:ea typeface="微软雅黑" panose="020B0503020204020204" pitchFamily="34" charset="-122"/>
              </a:rPr>
              <a:t>，透过</a:t>
            </a:r>
            <a:r>
              <a:rPr lang="zh-CN" altLang="en-US" b="1" smtClean="0">
                <a:solidFill>
                  <a:srgbClr val="FF3300"/>
                </a:solidFill>
                <a:latin typeface="微软雅黑" panose="020B0503020204020204" pitchFamily="34" charset="-122"/>
                <a:ea typeface="微软雅黑" panose="020B0503020204020204" pitchFamily="34" charset="-122"/>
              </a:rPr>
              <a:t>系统边界</a:t>
            </a:r>
            <a:r>
              <a:rPr lang="zh-CN" altLang="en-US" b="1" smtClean="0">
                <a:latin typeface="微软雅黑" panose="020B0503020204020204" pitchFamily="34" charset="-122"/>
                <a:ea typeface="微软雅黑" panose="020B0503020204020204" pitchFamily="34" charset="-122"/>
              </a:rPr>
              <a:t>与系统进行</a:t>
            </a:r>
            <a:r>
              <a:rPr lang="zh-CN" altLang="en-US" b="1" smtClean="0">
                <a:solidFill>
                  <a:srgbClr val="FF3300"/>
                </a:solidFill>
                <a:latin typeface="微软雅黑" panose="020B0503020204020204" pitchFamily="34" charset="-122"/>
                <a:ea typeface="微软雅黑" panose="020B0503020204020204" pitchFamily="34" charset="-122"/>
              </a:rPr>
              <a:t>有意义交互</a:t>
            </a:r>
            <a:r>
              <a:rPr lang="zh-CN" altLang="en-US" b="1" smtClean="0">
                <a:latin typeface="微软雅黑" panose="020B0503020204020204" pitchFamily="34" charset="-122"/>
                <a:ea typeface="微软雅黑" panose="020B0503020204020204" pitchFamily="34" charset="-122"/>
              </a:rPr>
              <a:t>的</a:t>
            </a:r>
            <a:r>
              <a:rPr lang="zh-CN" altLang="en-US" b="1" smtClean="0">
                <a:solidFill>
                  <a:srgbClr val="FF3300"/>
                </a:solidFill>
                <a:latin typeface="微软雅黑" panose="020B0503020204020204" pitchFamily="34" charset="-122"/>
                <a:ea typeface="微软雅黑" panose="020B0503020204020204" pitchFamily="34" charset="-122"/>
              </a:rPr>
              <a:t>任何事物</a:t>
            </a:r>
            <a:endParaRPr lang="zh-CN" altLang="en-US" b="1" dirty="0" smtClean="0">
              <a:solidFill>
                <a:srgbClr val="FF3300"/>
              </a:solidFill>
              <a:latin typeface="微软雅黑" panose="020B0503020204020204" pitchFamily="34" charset="-122"/>
              <a:ea typeface="微软雅黑" panose="020B0503020204020204" pitchFamily="34" charset="-122"/>
            </a:endParaRPr>
          </a:p>
        </p:txBody>
      </p:sp>
      <p:pic>
        <p:nvPicPr>
          <p:cNvPr id="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5483" y="3593613"/>
            <a:ext cx="1757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904549" y="19739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mtClean="0">
                <a:latin typeface="微软雅黑" panose="020B0503020204020204" pitchFamily="34" charset="-122"/>
                <a:ea typeface="微软雅黑" panose="020B0503020204020204" pitchFamily="34" charset="-122"/>
              </a:rPr>
              <a:t>参与者要点分析</a:t>
            </a:r>
            <a:endParaRPr lang="zh-CN" altLang="en-US" sz="2400" dirty="0" smtClean="0">
              <a:latin typeface="微软雅黑" panose="020B0503020204020204" pitchFamily="34" charset="-122"/>
              <a:ea typeface="微软雅黑" panose="020B0503020204020204" pitchFamily="34" charset="-122"/>
            </a:endParaRPr>
          </a:p>
        </p:txBody>
      </p:sp>
      <p:sp>
        <p:nvSpPr>
          <p:cNvPr id="11" name="矩形 10"/>
          <p:cNvSpPr/>
          <p:nvPr/>
        </p:nvSpPr>
        <p:spPr>
          <a:xfrm>
            <a:off x="1199456" y="2955129"/>
            <a:ext cx="1800493" cy="369332"/>
          </a:xfrm>
          <a:prstGeom prst="rect">
            <a:avLst/>
          </a:prstGeom>
        </p:spPr>
        <p:txBody>
          <a:bodyPr wrap="none">
            <a:spAutoFit/>
          </a:bodyPr>
          <a:lstStyle/>
          <a:p>
            <a:r>
              <a:rPr lang="en-US" altLang="zh-CN" b="1" dirty="0">
                <a:solidFill>
                  <a:srgbClr val="FF0000"/>
                </a:solidFill>
              </a:rPr>
              <a:t>—</a:t>
            </a:r>
            <a:r>
              <a:rPr lang="zh-CN" altLang="en-US" b="1" dirty="0">
                <a:solidFill>
                  <a:srgbClr val="FF0000"/>
                </a:solidFill>
              </a:rPr>
              <a:t>关键词：边界</a:t>
            </a:r>
            <a:endParaRPr lang="zh-CN" altLang="en-US" b="1" dirty="0">
              <a:solidFill>
                <a:srgbClr val="FF0000"/>
              </a:solidFill>
            </a:endParaRPr>
          </a:p>
        </p:txBody>
      </p:sp>
      <p:pic>
        <p:nvPicPr>
          <p:cNvPr id="12" name="图片 11" descr="200501061851117d5f9.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03712" y="2492896"/>
            <a:ext cx="4054348" cy="350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7824192" y="2678130"/>
            <a:ext cx="3528392" cy="646331"/>
          </a:xfrm>
          <a:prstGeom prst="rect">
            <a:avLst/>
          </a:prstGeom>
        </p:spPr>
        <p:txBody>
          <a:bodyPr wrap="square">
            <a:spAutoFit/>
          </a:bodyPr>
          <a:lstStyle/>
          <a:p>
            <a:r>
              <a:rPr lang="zh-CN" altLang="en-US" b="1" dirty="0">
                <a:solidFill>
                  <a:srgbClr val="0000FF"/>
                </a:solidFill>
              </a:rPr>
              <a:t>在系统之外，透过系统边界与系统进行有意义交互的任何事物</a:t>
            </a:r>
            <a:endParaRPr lang="zh-CN" altLang="en-US" b="1" dirty="0">
              <a:solidFill>
                <a:srgbClr val="0000FF"/>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904549" y="197394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参与者要点分析</a:t>
            </a:r>
            <a:endParaRPr lang="zh-CN" altLang="en-US" sz="2400" dirty="0" smtClean="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904548" y="2506662"/>
            <a:ext cx="1155895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400" b="1" smtClean="0">
                <a:latin typeface="微软雅黑" panose="020B0503020204020204" pitchFamily="34" charset="-122"/>
                <a:ea typeface="微软雅黑" panose="020B0503020204020204" pitchFamily="34" charset="-122"/>
              </a:rPr>
              <a:t>系统外</a:t>
            </a:r>
            <a:endParaRPr lang="zh-CN" altLang="en-US" sz="2400" b="1"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参与者不是系统的一部分，处于系统的外部</a:t>
            </a:r>
            <a:endParaRPr lang="zh-CN" altLang="en-US" smtClean="0">
              <a:latin typeface="微软雅黑" panose="020B0503020204020204" pitchFamily="34" charset="-122"/>
              <a:ea typeface="微软雅黑" panose="020B0503020204020204" pitchFamily="34" charset="-122"/>
            </a:endParaRPr>
          </a:p>
          <a:p>
            <a:pPr>
              <a:lnSpc>
                <a:spcPct val="80000"/>
              </a:lnSpc>
            </a:pPr>
            <a:r>
              <a:rPr lang="zh-CN" altLang="en-US" sz="2400" b="1" smtClean="0">
                <a:latin typeface="微软雅黑" panose="020B0503020204020204" pitchFamily="34" charset="-122"/>
                <a:ea typeface="微软雅黑" panose="020B0503020204020204" pitchFamily="34" charset="-122"/>
              </a:rPr>
              <a:t>系统边界</a:t>
            </a:r>
            <a:endParaRPr lang="en-US" altLang="zh-CN" sz="2400" b="1"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参与者透过系统边界</a:t>
            </a:r>
            <a:r>
              <a:rPr lang="zh-CN" altLang="en-US" smtClean="0">
                <a:solidFill>
                  <a:srgbClr val="000000"/>
                </a:solidFill>
                <a:latin typeface="微软雅黑" panose="020B0503020204020204" pitchFamily="34" charset="-122"/>
                <a:ea typeface="微软雅黑" panose="020B0503020204020204" pitchFamily="34" charset="-122"/>
              </a:rPr>
              <a:t>直接</a:t>
            </a:r>
            <a:r>
              <a:rPr lang="zh-CN" altLang="en-US" smtClean="0">
                <a:latin typeface="微软雅黑" panose="020B0503020204020204" pitchFamily="34" charset="-122"/>
                <a:ea typeface="微软雅黑" panose="020B0503020204020204" pitchFamily="34" charset="-122"/>
              </a:rPr>
              <a:t>与系统交互，参与者的确定代表</a:t>
            </a:r>
            <a:r>
              <a:rPr lang="zh-CN" altLang="en-US" smtClean="0">
                <a:solidFill>
                  <a:srgbClr val="000000"/>
                </a:solidFill>
                <a:latin typeface="微软雅黑" panose="020B0503020204020204" pitchFamily="34" charset="-122"/>
                <a:ea typeface="微软雅黑" panose="020B0503020204020204" pitchFamily="34" charset="-122"/>
              </a:rPr>
              <a:t>系统边界</a:t>
            </a:r>
            <a:r>
              <a:rPr lang="zh-CN" altLang="en-US" smtClean="0">
                <a:latin typeface="微软雅黑" panose="020B0503020204020204" pitchFamily="34" charset="-122"/>
                <a:ea typeface="微软雅黑" panose="020B0503020204020204" pitchFamily="34" charset="-122"/>
              </a:rPr>
              <a:t>的确定</a:t>
            </a:r>
            <a:endParaRPr lang="zh-CN" altLang="en-US" smtClean="0">
              <a:latin typeface="微软雅黑" panose="020B0503020204020204" pitchFamily="34" charset="-122"/>
              <a:ea typeface="微软雅黑" panose="020B0503020204020204" pitchFamily="34" charset="-122"/>
            </a:endParaRPr>
          </a:p>
          <a:p>
            <a:pPr>
              <a:lnSpc>
                <a:spcPct val="80000"/>
              </a:lnSpc>
            </a:pPr>
            <a:r>
              <a:rPr lang="zh-CN" altLang="en-US" sz="2400" b="1" smtClean="0">
                <a:latin typeface="微软雅黑" panose="020B0503020204020204" pitchFamily="34" charset="-122"/>
                <a:ea typeface="微软雅黑" panose="020B0503020204020204" pitchFamily="34" charset="-122"/>
              </a:rPr>
              <a:t>系统角色</a:t>
            </a:r>
            <a:endParaRPr lang="zh-CN" altLang="en-US" sz="2400" b="1"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参与者与使用系统的物理人和职务没有关系</a:t>
            </a:r>
            <a:endParaRPr lang="zh-CN" altLang="en-US"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需要从参与系统的角色</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作用</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来寻找参与者</a:t>
            </a:r>
            <a:endParaRPr lang="zh-CN" altLang="en-US" smtClean="0">
              <a:latin typeface="微软雅黑" panose="020B0503020204020204" pitchFamily="34" charset="-122"/>
              <a:ea typeface="微软雅黑" panose="020B0503020204020204" pitchFamily="34" charset="-122"/>
            </a:endParaRPr>
          </a:p>
          <a:p>
            <a:pPr>
              <a:lnSpc>
                <a:spcPct val="80000"/>
              </a:lnSpc>
            </a:pPr>
            <a:r>
              <a:rPr lang="zh-CN" altLang="en-US" sz="2400" b="1" smtClean="0">
                <a:latin typeface="微软雅黑" panose="020B0503020204020204" pitchFamily="34" charset="-122"/>
                <a:ea typeface="微软雅黑" panose="020B0503020204020204" pitchFamily="34" charset="-122"/>
              </a:rPr>
              <a:t>与系统交互</a:t>
            </a:r>
            <a:endParaRPr lang="zh-CN" altLang="en-US" sz="2400" b="1"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系统需要处理其交互过程，即系统职责</a:t>
            </a:r>
            <a:endParaRPr lang="en-US" altLang="zh-CN" smtClean="0">
              <a:latin typeface="微软雅黑" panose="020B0503020204020204" pitchFamily="34" charset="-122"/>
              <a:ea typeface="微软雅黑" panose="020B0503020204020204" pitchFamily="34" charset="-122"/>
            </a:endParaRPr>
          </a:p>
          <a:p>
            <a:pPr>
              <a:lnSpc>
                <a:spcPct val="80000"/>
              </a:lnSpc>
            </a:pPr>
            <a:r>
              <a:rPr lang="zh-CN" altLang="en-US" sz="2400" b="1" smtClean="0">
                <a:latin typeface="微软雅黑" panose="020B0503020204020204" pitchFamily="34" charset="-122"/>
                <a:ea typeface="微软雅黑" panose="020B0503020204020204" pitchFamily="34" charset="-122"/>
              </a:rPr>
              <a:t>任何事物</a:t>
            </a:r>
            <a:endParaRPr lang="zh-CN" altLang="en-US" sz="2400" b="1" smtClean="0">
              <a:latin typeface="微软雅黑" panose="020B0503020204020204" pitchFamily="34" charset="-122"/>
              <a:ea typeface="微软雅黑" panose="020B0503020204020204" pitchFamily="34" charset="-122"/>
            </a:endParaRPr>
          </a:p>
          <a:p>
            <a:pPr lvl="1">
              <a:lnSpc>
                <a:spcPct val="80000"/>
              </a:lnSpc>
            </a:pPr>
            <a:r>
              <a:rPr lang="zh-CN" altLang="en-US" smtClean="0">
                <a:latin typeface="微软雅黑" panose="020B0503020204020204" pitchFamily="34" charset="-122"/>
                <a:ea typeface="微软雅黑" panose="020B0503020204020204" pitchFamily="34" charset="-122"/>
              </a:rPr>
              <a:t>人、外系统、外部因素、时间</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2392" y="836713"/>
            <a:ext cx="2339102" cy="461665"/>
          </a:xfrm>
          <a:prstGeom prst="rect">
            <a:avLst/>
          </a:prstGeom>
          <a:noFill/>
        </p:spPr>
        <p:txBody>
          <a:bodyPr wrap="none" rtlCol="0">
            <a:spAutoFit/>
          </a:bodyPr>
          <a:lstStyle/>
          <a:p>
            <a:r>
              <a:rPr lang="zh-CN" altLang="en-US" sz="2400" b="1" dirty="0" smtClean="0">
                <a:solidFill>
                  <a:srgbClr val="1B4580"/>
                </a:solidFill>
              </a:rPr>
              <a:t>需求难在何处？</a:t>
            </a:r>
            <a:endParaRPr lang="zh-CN" altLang="en-US" sz="2400" b="1" dirty="0">
              <a:solidFill>
                <a:srgbClr val="1B4580"/>
              </a:solidFill>
            </a:endParaRPr>
          </a:p>
        </p:txBody>
      </p:sp>
      <p:sp>
        <p:nvSpPr>
          <p:cNvPr id="8" name="矩形 2"/>
          <p:cNvSpPr>
            <a:spLocks noChangeArrowheads="1"/>
          </p:cNvSpPr>
          <p:nvPr/>
        </p:nvSpPr>
        <p:spPr bwMode="auto">
          <a:xfrm>
            <a:off x="2926309" y="1196107"/>
            <a:ext cx="457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b="1">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600" b="1">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600" b="1">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600" b="1">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6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9pPr>
          </a:lstStyle>
          <a:p>
            <a:pPr eaLnBrk="1" hangingPunct="1"/>
            <a:r>
              <a:rPr lang="en-US" altLang="zh-CN" sz="2800" dirty="0">
                <a:solidFill>
                  <a:srgbClr val="FF0000"/>
                </a:solidFill>
                <a:latin typeface="微软雅黑" panose="020B0503020204020204" pitchFamily="34" charset="-122"/>
                <a:ea typeface="微软雅黑" panose="020B0503020204020204" pitchFamily="34" charset="-122"/>
              </a:rPr>
              <a:t>Want ≠ demand</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9" name="矩形 3"/>
          <p:cNvSpPr>
            <a:spLocks noChangeArrowheads="1"/>
          </p:cNvSpPr>
          <p:nvPr/>
        </p:nvSpPr>
        <p:spPr bwMode="auto">
          <a:xfrm>
            <a:off x="3359696" y="1916832"/>
            <a:ext cx="18526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600" b="1">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600" b="1">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600" b="1">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600" b="1">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6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9pPr>
          </a:lstStyle>
          <a:p>
            <a:pPr eaLnBrk="1" hangingPunct="1"/>
            <a:r>
              <a:rPr lang="zh-CN" altLang="en-US"/>
              <a:t>想要≠需求</a:t>
            </a:r>
            <a:endParaRPr lang="zh-CN" altLang="en-US"/>
          </a:p>
        </p:txBody>
      </p:sp>
      <p:sp>
        <p:nvSpPr>
          <p:cNvPr id="10" name="矩形 9"/>
          <p:cNvSpPr/>
          <p:nvPr/>
        </p:nvSpPr>
        <p:spPr>
          <a:xfrm>
            <a:off x="253996" y="5441082"/>
            <a:ext cx="11628583" cy="1200329"/>
          </a:xfrm>
          <a:prstGeom prst="rect">
            <a:avLst/>
          </a:prstGeom>
        </p:spPr>
        <p:txBody>
          <a:bodyPr wrap="square">
            <a:spAutoFit/>
          </a:bodyPr>
          <a:lstStyle/>
          <a:p>
            <a:pPr>
              <a:defRPr/>
            </a:pPr>
            <a:r>
              <a:rPr lang="zh-CN" altLang="en-US" sz="2400" dirty="0">
                <a:latin typeface="微软雅黑" panose="020B0503020204020204" pitchFamily="34" charset="-122"/>
                <a:ea typeface="微软雅黑" panose="020B0503020204020204" pitchFamily="34" charset="-122"/>
              </a:rPr>
              <a:t>亨利</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福特说过这样的一段话：</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如果在当年还没有汽车的年代，我去问我的顾客他们想要什么，他们的回答是，更快的马</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有时候用户也不知道他们自己想要什么东西，就像你想吃东西，但是不知道想吃什么。</a:t>
            </a:r>
            <a:endParaRPr lang="zh-CN" altLang="en-US" sz="2400" dirty="0">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9334" y="2924895"/>
            <a:ext cx="2392362"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t="22533" b="22000"/>
          <a:stretch>
            <a:fillRect/>
          </a:stretch>
        </p:blipFill>
        <p:spPr bwMode="auto">
          <a:xfrm>
            <a:off x="5221834" y="2858220"/>
            <a:ext cx="3344862"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1"/>
          <a:srcRect r="1557"/>
          <a:stretch>
            <a:fillRect/>
          </a:stretch>
        </p:blipFill>
        <p:spPr>
          <a:xfrm>
            <a:off x="2423592" y="2420888"/>
            <a:ext cx="6864938" cy="2643523"/>
          </a:xfrm>
          <a:prstGeom prst="rect">
            <a:avLst/>
          </a:prstGeom>
        </p:spPr>
      </p:pic>
      <p:sp>
        <p:nvSpPr>
          <p:cNvPr id="11" name="矩形 4"/>
          <p:cNvSpPr>
            <a:spLocks noChangeArrowheads="1"/>
          </p:cNvSpPr>
          <p:nvPr/>
        </p:nvSpPr>
        <p:spPr bwMode="auto">
          <a:xfrm>
            <a:off x="3359696" y="5517232"/>
            <a:ext cx="4818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0000FF"/>
                </a:solidFill>
                <a:latin typeface="微软雅黑" panose="020B0503020204020204" pitchFamily="34" charset="-122"/>
                <a:ea typeface="微软雅黑" panose="020B0503020204020204" pitchFamily="34" charset="-122"/>
              </a:rPr>
              <a:t>关键在边界，不在数量</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830366" y="1988840"/>
            <a:ext cx="10153128" cy="590931"/>
          </a:xfrm>
          <a:prstGeom prst="rect">
            <a:avLst/>
          </a:prstGeom>
        </p:spPr>
        <p:txBody>
          <a:bodyPr wrap="square">
            <a:spAutoFit/>
          </a:bodyPr>
          <a:lstStyle/>
          <a:p>
            <a:pPr>
              <a:lnSpc>
                <a:spcPct val="90000"/>
              </a:lnSpc>
              <a:buFont typeface="Wingdings" panose="05000000000000000000" pitchFamily="2" charset="2"/>
              <a:buChar char="§"/>
            </a:pPr>
            <a:r>
              <a:rPr lang="zh-CN" altLang="en-US" dirty="0"/>
              <a:t>在一个仅为交易客户提供</a:t>
            </a:r>
            <a:r>
              <a:rPr lang="zh-CN" altLang="en-US" dirty="0">
                <a:solidFill>
                  <a:srgbClr val="0000FF"/>
                </a:solidFill>
              </a:rPr>
              <a:t>买卖基金</a:t>
            </a:r>
            <a:r>
              <a:rPr lang="zh-CN" altLang="en-US" dirty="0"/>
              <a:t>的</a:t>
            </a:r>
            <a:r>
              <a:rPr lang="zh-CN" altLang="en-US" dirty="0">
                <a:solidFill>
                  <a:srgbClr val="0000FF"/>
                </a:solidFill>
              </a:rPr>
              <a:t>基金交易系统</a:t>
            </a:r>
            <a:r>
              <a:rPr lang="zh-CN" altLang="en-US" dirty="0"/>
              <a:t>中，它的参与者就是进行基金买卖的</a:t>
            </a:r>
            <a:r>
              <a:rPr lang="zh-CN" altLang="en-US" dirty="0">
                <a:solidFill>
                  <a:srgbClr val="0000FF"/>
                </a:solidFill>
              </a:rPr>
              <a:t>交易客户</a:t>
            </a:r>
            <a:r>
              <a:rPr lang="zh-CN" altLang="en-US" dirty="0"/>
              <a:t>。</a:t>
            </a:r>
            <a:endParaRPr lang="en-US" altLang="zh-CN" dirty="0"/>
          </a:p>
          <a:p>
            <a:pPr>
              <a:lnSpc>
                <a:spcPct val="90000"/>
              </a:lnSpc>
              <a:buFont typeface="Wingdings" panose="05000000000000000000" pitchFamily="2" charset="2"/>
              <a:buChar char="§"/>
            </a:pPr>
            <a:r>
              <a:rPr lang="zh-CN" altLang="en-US" dirty="0"/>
              <a:t>交易客户能够操作的（看到的）系统功能有</a:t>
            </a:r>
            <a:r>
              <a:rPr lang="zh-CN" altLang="en-US" dirty="0">
                <a:solidFill>
                  <a:srgbClr val="0000FF"/>
                </a:solidFill>
              </a:rPr>
              <a:t>买入基金</a:t>
            </a:r>
            <a:r>
              <a:rPr lang="zh-CN" altLang="en-US" dirty="0"/>
              <a:t>和</a:t>
            </a:r>
            <a:r>
              <a:rPr lang="zh-CN" altLang="en-US" dirty="0">
                <a:solidFill>
                  <a:srgbClr val="0000FF"/>
                </a:solidFill>
              </a:rPr>
              <a:t>卖出基金</a:t>
            </a:r>
            <a:endParaRPr lang="zh-CN" altLang="en-US" dirty="0">
              <a:solidFill>
                <a:srgbClr val="0000FF"/>
              </a:solidFill>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64280" y="2677795"/>
            <a:ext cx="5137150" cy="392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830366" y="1988840"/>
            <a:ext cx="10153128" cy="840230"/>
          </a:xfrm>
          <a:prstGeom prst="rect">
            <a:avLst/>
          </a:prstGeom>
        </p:spPr>
        <p:txBody>
          <a:bodyPr wrap="square">
            <a:spAutoFit/>
          </a:bodyPr>
          <a:lstStyle/>
          <a:p>
            <a:pPr>
              <a:lnSpc>
                <a:spcPct val="90000"/>
              </a:lnSpc>
              <a:buFont typeface="Wingdings" panose="05000000000000000000" pitchFamily="2" charset="2"/>
              <a:buChar char="§"/>
            </a:pPr>
            <a:r>
              <a:rPr lang="zh-CN" altLang="en-US" dirty="0"/>
              <a:t>但是，</a:t>
            </a:r>
            <a:r>
              <a:rPr lang="zh-CN" altLang="en-US" dirty="0">
                <a:solidFill>
                  <a:srgbClr val="FF0000"/>
                </a:solidFill>
              </a:rPr>
              <a:t>基金的品种应该存在于该系统中，否则交易客户无法进行基金的买卖</a:t>
            </a:r>
            <a:endParaRPr lang="zh-CN" altLang="en-US" dirty="0">
              <a:solidFill>
                <a:srgbClr val="FF0000"/>
              </a:solidFill>
            </a:endParaRPr>
          </a:p>
          <a:p>
            <a:pPr>
              <a:lnSpc>
                <a:spcPct val="90000"/>
              </a:lnSpc>
              <a:buFont typeface="Wingdings" panose="05000000000000000000" pitchFamily="2" charset="2"/>
              <a:buChar char="§"/>
            </a:pPr>
            <a:r>
              <a:rPr lang="zh-CN" altLang="en-US" dirty="0"/>
              <a:t>另一方面，</a:t>
            </a:r>
            <a:r>
              <a:rPr lang="zh-CN" altLang="en-US" dirty="0">
                <a:solidFill>
                  <a:srgbClr val="0000FF"/>
                </a:solidFill>
              </a:rPr>
              <a:t>基金品种</a:t>
            </a:r>
            <a:r>
              <a:rPr lang="zh-CN" altLang="en-US" dirty="0"/>
              <a:t>的输入不应该由交易客户来完成</a:t>
            </a:r>
            <a:endParaRPr lang="en-US" altLang="zh-CN" dirty="0"/>
          </a:p>
          <a:p>
            <a:pPr>
              <a:lnSpc>
                <a:spcPct val="90000"/>
              </a:lnSpc>
              <a:buFont typeface="Wingdings" panose="05000000000000000000" pitchFamily="2" charset="2"/>
              <a:buChar char="§"/>
            </a:pPr>
            <a:r>
              <a:rPr lang="zh-CN" altLang="en-US" dirty="0"/>
              <a:t>因此，基金品种的输入应该由另外一个系统（不妨假设它叫</a:t>
            </a:r>
            <a:r>
              <a:rPr lang="zh-CN" altLang="en-US" dirty="0">
                <a:solidFill>
                  <a:srgbClr val="0000FF"/>
                </a:solidFill>
              </a:rPr>
              <a:t>基金管理系统</a:t>
            </a:r>
            <a:r>
              <a:rPr lang="zh-CN" altLang="en-US" dirty="0"/>
              <a:t>）完成</a:t>
            </a:r>
            <a:endParaRPr lang="zh-CN" altLang="en-US" dirty="0"/>
          </a:p>
        </p:txBody>
      </p:sp>
      <p:pic>
        <p:nvPicPr>
          <p:cNvPr id="11" name="Picture 2" descr="t4-15-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0489" y="2950675"/>
            <a:ext cx="65166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7536160" y="4817575"/>
            <a:ext cx="3060453" cy="369332"/>
          </a:xfrm>
          <a:prstGeom prst="rect">
            <a:avLst/>
          </a:prstGeom>
        </p:spPr>
        <p:txBody>
          <a:bodyPr wrap="none">
            <a:spAutoFit/>
          </a:bodyPr>
          <a:lstStyle/>
          <a:p>
            <a:pPr>
              <a:buFont typeface="Wingdings" panose="05000000000000000000" pitchFamily="2" charset="2"/>
              <a:buChar char="§"/>
            </a:pPr>
            <a:r>
              <a:rPr lang="zh-CN" altLang="en-US" b="1" dirty="0">
                <a:solidFill>
                  <a:srgbClr val="0000FF"/>
                </a:solidFill>
              </a:rPr>
              <a:t>基金管理系统</a:t>
            </a:r>
            <a:r>
              <a:rPr lang="zh-CN" altLang="en-US" b="1" dirty="0"/>
              <a:t>提供</a:t>
            </a:r>
            <a:r>
              <a:rPr lang="zh-CN" altLang="en-US" b="1" dirty="0">
                <a:solidFill>
                  <a:srgbClr val="0000FF"/>
                </a:solidFill>
              </a:rPr>
              <a:t>基金品种</a:t>
            </a:r>
            <a:endParaRPr lang="en-US" altLang="zh-CN" b="1" dirty="0">
              <a:solidFill>
                <a:srgbClr val="0000FF"/>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47517" y="845434"/>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4102" y="882019"/>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853230" y="866629"/>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21969" y="1355886"/>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751573" y="1731251"/>
            <a:ext cx="10153128" cy="1089529"/>
          </a:xfrm>
          <a:prstGeom prst="rect">
            <a:avLst/>
          </a:prstGeom>
        </p:spPr>
        <p:txBody>
          <a:bodyPr wrap="square">
            <a:spAutoFit/>
          </a:bodyPr>
          <a:lstStyle/>
          <a:p>
            <a:pPr>
              <a:lnSpc>
                <a:spcPct val="90000"/>
              </a:lnSpc>
              <a:buFont typeface="Wingdings" panose="05000000000000000000" pitchFamily="2" charset="2"/>
              <a:buChar char="§"/>
            </a:pPr>
            <a:r>
              <a:rPr lang="zh-CN" altLang="en-US" dirty="0"/>
              <a:t>现在开发了一个</a:t>
            </a:r>
            <a:r>
              <a:rPr lang="zh-CN" altLang="en-US" dirty="0">
                <a:solidFill>
                  <a:srgbClr val="0000FF"/>
                </a:solidFill>
              </a:rPr>
              <a:t>新的基金交易系统</a:t>
            </a:r>
            <a:endParaRPr lang="en-US" altLang="zh-CN" dirty="0">
              <a:solidFill>
                <a:srgbClr val="0000FF"/>
              </a:solidFill>
            </a:endParaRPr>
          </a:p>
          <a:p>
            <a:pPr>
              <a:lnSpc>
                <a:spcPct val="90000"/>
              </a:lnSpc>
              <a:buFont typeface="Wingdings" panose="05000000000000000000" pitchFamily="2" charset="2"/>
              <a:buChar char="§"/>
            </a:pPr>
            <a:r>
              <a:rPr lang="zh-CN" altLang="en-US" dirty="0">
                <a:solidFill>
                  <a:srgbClr val="FF0000"/>
                </a:solidFill>
              </a:rPr>
              <a:t>该系统必须提供基金的买卖和基金品种的管理</a:t>
            </a:r>
            <a:r>
              <a:rPr lang="zh-CN" altLang="en-US" dirty="0"/>
              <a:t>。</a:t>
            </a:r>
            <a:endParaRPr lang="en-US" altLang="zh-CN" dirty="0"/>
          </a:p>
          <a:p>
            <a:pPr>
              <a:lnSpc>
                <a:spcPct val="90000"/>
              </a:lnSpc>
              <a:buFont typeface="Wingdings" panose="05000000000000000000" pitchFamily="2" charset="2"/>
              <a:buChar char="§"/>
            </a:pPr>
            <a:r>
              <a:rPr lang="zh-CN" altLang="en-US" dirty="0"/>
              <a:t>此时，交易客户还是只能买入基金和卖出基金，他是不可能管理基金的品种的</a:t>
            </a:r>
            <a:endParaRPr lang="zh-CN" altLang="en-US" dirty="0"/>
          </a:p>
          <a:p>
            <a:pPr>
              <a:lnSpc>
                <a:spcPct val="90000"/>
              </a:lnSpc>
              <a:buFont typeface="Wingdings" panose="05000000000000000000" pitchFamily="2" charset="2"/>
              <a:buChar char="§"/>
            </a:pPr>
            <a:r>
              <a:rPr lang="zh-CN" altLang="en-US" dirty="0"/>
              <a:t>毫无疑问，必须由</a:t>
            </a:r>
            <a:r>
              <a:rPr lang="zh-CN" altLang="en-US" dirty="0">
                <a:solidFill>
                  <a:srgbClr val="0000FF"/>
                </a:solidFill>
              </a:rPr>
              <a:t>基金公司员工</a:t>
            </a:r>
            <a:r>
              <a:rPr lang="zh-CN" altLang="en-US" dirty="0"/>
              <a:t>来</a:t>
            </a:r>
            <a:r>
              <a:rPr lang="zh-CN" altLang="en-US" dirty="0">
                <a:solidFill>
                  <a:srgbClr val="0000FF"/>
                </a:solidFill>
              </a:rPr>
              <a:t>管理基金品种</a:t>
            </a:r>
            <a:endParaRPr lang="zh-CN" altLang="en-US" dirty="0">
              <a:solidFill>
                <a:srgbClr val="0000FF"/>
              </a:solidFill>
            </a:endParaRPr>
          </a:p>
        </p:txBody>
      </p:sp>
      <p:pic>
        <p:nvPicPr>
          <p:cNvPr id="11" name="Picture 2" descr="t4-1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8178" y="2841613"/>
            <a:ext cx="5105400"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6764762" y="3627154"/>
            <a:ext cx="6096000" cy="341632"/>
          </a:xfrm>
          <a:prstGeom prst="rect">
            <a:avLst/>
          </a:prstGeom>
        </p:spPr>
        <p:txBody>
          <a:bodyPr>
            <a:spAutoFit/>
          </a:bodyPr>
          <a:lstStyle/>
          <a:p>
            <a:pPr>
              <a:lnSpc>
                <a:spcPct val="90000"/>
              </a:lnSpc>
              <a:spcBef>
                <a:spcPct val="20000"/>
              </a:spcBef>
              <a:buClr>
                <a:schemeClr val="hlink"/>
              </a:buClr>
              <a:buFont typeface="Wingdings" panose="05000000000000000000" pitchFamily="2" charset="2"/>
              <a:buChar char="§"/>
            </a:pPr>
            <a:r>
              <a:rPr lang="zh-CN" altLang="en-US" b="1" dirty="0"/>
              <a:t>此种情况下</a:t>
            </a:r>
            <a:r>
              <a:rPr lang="zh-CN" altLang="en-US" b="1" dirty="0" smtClean="0"/>
              <a:t>，基金</a:t>
            </a:r>
            <a:r>
              <a:rPr lang="zh-CN" altLang="en-US" b="1" dirty="0"/>
              <a:t>管理系统不再是一个参与者了</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857735" y="2005397"/>
            <a:ext cx="2954655"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思考：参与者与系统边界？</a:t>
            </a:r>
            <a:endParaRPr lang="zh-CN" altLang="en-US" dirty="0">
              <a:solidFill>
                <a:srgbClr val="FF0000"/>
              </a:solidFill>
            </a:endParaRPr>
          </a:p>
        </p:txBody>
      </p:sp>
      <p:sp>
        <p:nvSpPr>
          <p:cNvPr id="11" name="Rectangle 3"/>
          <p:cNvSpPr txBox="1">
            <a:spLocks noChangeArrowheads="1"/>
          </p:cNvSpPr>
          <p:nvPr/>
        </p:nvSpPr>
        <p:spPr>
          <a:xfrm>
            <a:off x="648053" y="2729831"/>
            <a:ext cx="10984523" cy="22681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smtClean="0">
                <a:latin typeface="微软雅黑" panose="020B0503020204020204" pitchFamily="34" charset="-122"/>
                <a:ea typeface="微软雅黑" panose="020B0503020204020204" pitchFamily="34" charset="-122"/>
              </a:rPr>
              <a:t>某企业要求开发一个企业信息管理系统，并与原来已有的库存系统相连接</a:t>
            </a:r>
            <a:endParaRPr lang="zh-CN" altLang="en-US" sz="2400" smtClean="0">
              <a:latin typeface="微软雅黑" panose="020B0503020204020204" pitchFamily="34" charset="-122"/>
              <a:ea typeface="微软雅黑" panose="020B0503020204020204" pitchFamily="34" charset="-122"/>
            </a:endParaRPr>
          </a:p>
          <a:p>
            <a:pPr>
              <a:lnSpc>
                <a:spcPct val="150000"/>
              </a:lnSpc>
            </a:pPr>
            <a:r>
              <a:rPr lang="zh-CN" altLang="en-US" sz="2400" smtClean="0">
                <a:latin typeface="微软雅黑" panose="020B0503020204020204" pitchFamily="34" charset="-122"/>
                <a:ea typeface="微软雅黑" panose="020B0503020204020204" pitchFamily="34" charset="-122"/>
              </a:rPr>
              <a:t>某企业要求开发一个企业信息管理系统，并把原来已有的库存管理系统加以改造，成为企业信息管理系统的一部分</a:t>
            </a:r>
            <a:endParaRPr lang="zh-CN" altLang="en-US" sz="24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75509" y="83143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12094" y="86802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881222" y="85263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49961" y="134189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50161" y="2011016"/>
            <a:ext cx="3267494" cy="3881245"/>
          </a:xfrm>
          <a:prstGeom prst="rect">
            <a:avLst/>
          </a:prstGeom>
        </p:spPr>
      </p:pic>
      <p:pic>
        <p:nvPicPr>
          <p:cNvPr id="11" name="图片 10"/>
          <p:cNvPicPr>
            <a:picLocks noChangeAspect="1"/>
          </p:cNvPicPr>
          <p:nvPr/>
        </p:nvPicPr>
        <p:blipFill>
          <a:blip r:embed="rId2"/>
          <a:stretch>
            <a:fillRect/>
          </a:stretch>
        </p:blipFill>
        <p:spPr>
          <a:xfrm>
            <a:off x="6648912" y="1989590"/>
            <a:ext cx="4451595" cy="3765854"/>
          </a:xfrm>
          <a:prstGeom prst="rect">
            <a:avLst/>
          </a:prstGeom>
        </p:spPr>
      </p:pic>
      <p:sp>
        <p:nvSpPr>
          <p:cNvPr id="12" name="右箭头 11"/>
          <p:cNvSpPr/>
          <p:nvPr/>
        </p:nvSpPr>
        <p:spPr>
          <a:xfrm>
            <a:off x="4723770" y="3433350"/>
            <a:ext cx="1167064" cy="493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76130" y="5921452"/>
            <a:ext cx="8494633" cy="646331"/>
          </a:xfrm>
          <a:prstGeom prst="rect">
            <a:avLst/>
          </a:prstGeom>
        </p:spPr>
        <p:txBody>
          <a:bodyPr wrap="none">
            <a:spAutoFit/>
          </a:bodyPr>
          <a:lstStyle/>
          <a:p>
            <a:r>
              <a:rPr lang="zh-CN" altLang="en-US" sz="3600" b="1" dirty="0">
                <a:solidFill>
                  <a:srgbClr val="0000FF"/>
                </a:solidFill>
                <a:latin typeface="微软雅黑" panose="020B0503020204020204" pitchFamily="34" charset="-122"/>
                <a:ea typeface="微软雅黑" panose="020B0503020204020204" pitchFamily="34" charset="-122"/>
              </a:rPr>
              <a:t>责任类似或重叠</a:t>
            </a:r>
            <a:r>
              <a:rPr lang="zh-CN" altLang="en-US" sz="3600" b="1" dirty="0" smtClean="0">
                <a:solidFill>
                  <a:srgbClr val="0000FF"/>
                </a:solidFill>
                <a:latin typeface="微软雅黑" panose="020B0503020204020204" pitchFamily="34" charset="-122"/>
                <a:ea typeface="微软雅黑" panose="020B0503020204020204" pitchFamily="34" charset="-122"/>
              </a:rPr>
              <a:t>－泛化</a:t>
            </a:r>
            <a:r>
              <a:rPr lang="zh-CN" altLang="en-US" sz="3600" b="1" dirty="0">
                <a:solidFill>
                  <a:srgbClr val="0000FF"/>
                </a:solidFill>
                <a:latin typeface="微软雅黑" panose="020B0503020204020204" pitchFamily="34" charset="-122"/>
                <a:ea typeface="微软雅黑" panose="020B0503020204020204" pitchFamily="34" charset="-122"/>
              </a:rPr>
              <a:t>出一个抽象执行者</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pic>
        <p:nvPicPr>
          <p:cNvPr id="10" name="图片 4" descr="QQ截图20120927084214.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51784" y="1628800"/>
            <a:ext cx="49530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1631504" y="5949280"/>
            <a:ext cx="8523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rgbClr val="0000FF"/>
                </a:solidFill>
                <a:latin typeface="微软雅黑" panose="020B0503020204020204" pitchFamily="34" charset="-122"/>
                <a:ea typeface="微软雅黑" panose="020B0503020204020204" pitchFamily="34" charset="-122"/>
              </a:rPr>
              <a:t>主执行者完成用例时可能需要辅助执行者</a:t>
            </a:r>
            <a:endParaRPr lang="zh-CN" altLang="en-US" sz="3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80173" y="822107"/>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16758" y="858692"/>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885886" y="843302"/>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54625" y="1332559"/>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938629" y="1830219"/>
            <a:ext cx="10515600" cy="594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smtClean="0">
                <a:solidFill>
                  <a:srgbClr val="FF0000"/>
                </a:solidFill>
                <a:latin typeface="微软雅黑" panose="020B0503020204020204" pitchFamily="34" charset="-122"/>
                <a:ea typeface="微软雅黑" panose="020B0503020204020204" pitchFamily="34" charset="-122"/>
              </a:rPr>
              <a:t>要点：与系统进行信息交互</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2842" y="2622307"/>
            <a:ext cx="8569325"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957291" y="1988840"/>
            <a:ext cx="10515600" cy="594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FF0000"/>
                </a:solidFill>
                <a:latin typeface="微软雅黑" panose="020B0503020204020204" pitchFamily="34" charset="-122"/>
                <a:ea typeface="微软雅黑" panose="020B0503020204020204" pitchFamily="34" charset="-122"/>
              </a:rPr>
              <a:t>要点：参与者是角色</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2800518" y="2583787"/>
            <a:ext cx="5989323" cy="3869549"/>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957291" y="1988840"/>
            <a:ext cx="10515600" cy="594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FF0000"/>
                </a:solidFill>
                <a:latin typeface="微软雅黑" panose="020B0503020204020204" pitchFamily="34" charset="-122"/>
                <a:ea typeface="微软雅黑" panose="020B0503020204020204" pitchFamily="34" charset="-122"/>
              </a:rPr>
              <a:t>要点：参与者是可能是任何事物</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9576" y="2687723"/>
            <a:ext cx="6192688" cy="39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2392" y="836713"/>
            <a:ext cx="2339102" cy="461665"/>
          </a:xfrm>
          <a:prstGeom prst="rect">
            <a:avLst/>
          </a:prstGeom>
          <a:noFill/>
        </p:spPr>
        <p:txBody>
          <a:bodyPr wrap="none" rtlCol="0">
            <a:spAutoFit/>
          </a:bodyPr>
          <a:lstStyle/>
          <a:p>
            <a:r>
              <a:rPr lang="zh-CN" altLang="en-US" sz="2400" b="1" dirty="0" smtClean="0">
                <a:solidFill>
                  <a:srgbClr val="1B4580"/>
                </a:solidFill>
              </a:rPr>
              <a:t>需求难在何处？</a:t>
            </a:r>
            <a:endParaRPr lang="zh-CN" altLang="en-US" sz="2400" b="1" dirty="0">
              <a:solidFill>
                <a:srgbClr val="1B4580"/>
              </a:solidFill>
            </a:endParaRPr>
          </a:p>
        </p:txBody>
      </p:sp>
      <p:sp>
        <p:nvSpPr>
          <p:cNvPr id="8" name="Rectangle 3"/>
          <p:cNvSpPr txBox="1">
            <a:spLocks noChangeArrowheads="1"/>
          </p:cNvSpPr>
          <p:nvPr/>
        </p:nvSpPr>
        <p:spPr>
          <a:xfrm>
            <a:off x="551384" y="1457325"/>
            <a:ext cx="7920038" cy="5400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latin typeface="微软雅黑" panose="020B0503020204020204" pitchFamily="34" charset="-122"/>
                <a:ea typeface="微软雅黑" panose="020B0503020204020204" pitchFamily="34" charset="-122"/>
              </a:rPr>
              <a:t>我要一块石头</a:t>
            </a:r>
            <a:r>
              <a:rPr lang="en-US"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差不多，但我要小一点的</a:t>
            </a:r>
            <a:r>
              <a:rPr lang="en-US"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很好，不过我要蓝色的</a:t>
            </a:r>
            <a:r>
              <a:rPr lang="en-US"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啊，没有那么小</a:t>
            </a:r>
            <a:r>
              <a:rPr lang="en-US"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咳，还是原来那个好了</a:t>
            </a:r>
            <a:r>
              <a:rPr lang="en-US" altLang="zh-CN" b="1" dirty="0" smtClean="0">
                <a:latin typeface="微软雅黑" panose="020B0503020204020204" pitchFamily="34" charset="-122"/>
                <a:ea typeface="微软雅黑" panose="020B0503020204020204" pitchFamily="34" charset="-122"/>
              </a:rPr>
              <a:t>… </a:t>
            </a:r>
            <a:endParaRPr lang="en-US" altLang="zh-CN" b="1" dirty="0" smtClean="0">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1607693" y="5257772"/>
            <a:ext cx="8064500" cy="701675"/>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sz="4000" b="1" u="sng" dirty="0">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rPr>
              <a:t>小一点的蓝色大理石</a:t>
            </a:r>
            <a:endParaRPr lang="zh-CN" altLang="en-US" sz="4000" b="1" u="sng" dirty="0">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0" name="文本占位符 1712130"/>
          <p:cNvSpPr>
            <a:spLocks noChangeArrowheads="1"/>
          </p:cNvSpPr>
          <p:nvPr/>
        </p:nvSpPr>
        <p:spPr bwMode="auto">
          <a:xfrm>
            <a:off x="6534428" y="1648927"/>
            <a:ext cx="4826122" cy="1957386"/>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eaLnBrk="0" hangingPunct="0">
              <a:defRPr sz="2600" b="1">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600" b="1">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600" b="1">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600" b="1">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6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45000"/>
              </a:spcBef>
              <a:spcAft>
                <a:spcPct val="0"/>
              </a:spcAft>
              <a:buClr>
                <a:schemeClr val="accent1"/>
              </a:buClr>
              <a:buSzPct val="65000"/>
              <a:buFont typeface="Monotype Sorts" pitchFamily="2" charset="2"/>
              <a:defRPr sz="2600" b="1">
                <a:solidFill>
                  <a:schemeClr val="tx1"/>
                </a:solidFill>
                <a:latin typeface="华文新魏" panose="02010800040101010101" pitchFamily="2" charset="-122"/>
                <a:ea typeface="华文新魏" panose="02010800040101010101" pitchFamily="2" charset="-122"/>
              </a:defRPr>
            </a:lvl9pPr>
          </a:lstStyle>
          <a:p>
            <a:pPr>
              <a:spcBef>
                <a:spcPct val="2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）客户说不清楚需求；</a:t>
            </a:r>
            <a:endParaRPr lang="zh-CN" altLang="en-US" sz="2400" dirty="0">
              <a:latin typeface="微软雅黑" panose="020B0503020204020204" pitchFamily="34" charset="-122"/>
              <a:ea typeface="微软雅黑" panose="020B0503020204020204" pitchFamily="34" charset="-122"/>
            </a:endParaRPr>
          </a:p>
          <a:p>
            <a:pPr>
              <a:spcBef>
                <a:spcPct val="2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）需求自身经常变动；</a:t>
            </a:r>
            <a:endParaRPr lang="zh-CN" altLang="en-US" sz="2400" dirty="0">
              <a:latin typeface="微软雅黑" panose="020B0503020204020204" pitchFamily="34" charset="-122"/>
              <a:ea typeface="微软雅黑" panose="020B0503020204020204" pitchFamily="34" charset="-122"/>
            </a:endParaRPr>
          </a:p>
          <a:p>
            <a:pPr>
              <a:spcBef>
                <a:spcPct val="2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）分析人员或客户理解有误。</a:t>
            </a:r>
            <a:endParaRPr lang="zh-CN" altLang="en-US" sz="2400" dirty="0">
              <a:latin typeface="微软雅黑" panose="020B0503020204020204" pitchFamily="34" charset="-122"/>
              <a:ea typeface="微软雅黑" panose="020B0503020204020204" pitchFamily="34" charset="-122"/>
            </a:endParaRPr>
          </a:p>
          <a:p>
            <a:pPr>
              <a:spcBef>
                <a:spcPct val="2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）信息传递本身有失真 </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770716" y="2211259"/>
            <a:ext cx="8383679" cy="378289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客户</a:t>
            </a: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接受目标业务所提供服务的客户</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供应商：</a:t>
            </a:r>
            <a:r>
              <a:rPr lang="zh-CN" altLang="en-US" dirty="0">
                <a:latin typeface="微软雅黑" panose="020B0503020204020204" pitchFamily="34" charset="-122"/>
                <a:ea typeface="微软雅黑" panose="020B0503020204020204" pitchFamily="34" charset="-122"/>
              </a:rPr>
              <a:t>为目标业务提供资源和服务的第三方组织</a:t>
            </a:r>
            <a:r>
              <a:rPr lang="zh-CN" altLang="en-US" dirty="0" smtClean="0">
                <a:latin typeface="微软雅黑" panose="020B0503020204020204" pitchFamily="34" charset="-122"/>
                <a:ea typeface="微软雅黑" panose="020B0503020204020204" pitchFamily="34" charset="-122"/>
              </a:rPr>
              <a:t>。例如</a:t>
            </a:r>
            <a:r>
              <a:rPr lang="zh-CN" altLang="en-US" dirty="0">
                <a:latin typeface="微软雅黑" panose="020B0503020204020204" pitchFamily="34" charset="-122"/>
                <a:ea typeface="微软雅黑" panose="020B0503020204020204" pitchFamily="34" charset="-122"/>
              </a:rPr>
              <a:t>在银行业务中</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为银行提供安保服务的保安公司。</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合作伙伴</a:t>
            </a:r>
            <a:endParaRPr lang="zh-CN" altLang="en-US"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政府</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目标业务可能会受到地方政府或法律、政策等约束</a:t>
            </a:r>
            <a:r>
              <a:rPr lang="en-US" altLang="zh-CN" dirty="0">
                <a:latin typeface="微软雅黑" panose="020B0503020204020204" pitchFamily="34" charset="-122"/>
                <a:ea typeface="微软雅黑" panose="020B0503020204020204" pitchFamily="34" charset="-122"/>
              </a:rPr>
              <a:t>,</a:t>
            </a:r>
            <a:r>
              <a:rPr lang="zh-CN" altLang="en-US" dirty="0">
                <a:solidFill>
                  <a:srgbClr val="0099CC"/>
                </a:solidFill>
                <a:latin typeface="微软雅黑" panose="020B0503020204020204" pitchFamily="34" charset="-122"/>
                <a:ea typeface="微软雅黑" panose="020B0503020204020204" pitchFamily="34" charset="-122"/>
              </a:rPr>
              <a:t>这些约束</a:t>
            </a:r>
            <a:r>
              <a:rPr lang="zh-CN" altLang="en-US" dirty="0">
                <a:latin typeface="微软雅黑" panose="020B0503020204020204" pitchFamily="34" charset="-122"/>
                <a:ea typeface="微软雅黑" panose="020B0503020204020204" pitchFamily="34" charset="-122"/>
              </a:rPr>
              <a:t>将会对业务本身造成影响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此时这些约束也可能会成为业务参与。</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潜在客户</a:t>
            </a:r>
            <a:endParaRPr lang="zh-CN" altLang="en-US"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业务中未建模部分的人或组织</a:t>
            </a:r>
            <a:endParaRPr lang="zh-CN" altLang="en-US"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9624594" y="3212976"/>
            <a:ext cx="2257985" cy="2075399"/>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2.1</a:t>
            </a:r>
            <a:r>
              <a:rPr lang="zh-CN" altLang="en-US" sz="2400" b="1" dirty="0" smtClean="0">
                <a:latin typeface="微软雅黑" panose="020B0503020204020204" pitchFamily="34" charset="-122"/>
                <a:ea typeface="微软雅黑" panose="020B0503020204020204" pitchFamily="34" charset="-122"/>
              </a:rPr>
              <a:t>识别参与者</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28645" y="1946304"/>
            <a:ext cx="10515600" cy="3851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smtClean="0">
                <a:latin typeface="微软雅黑" panose="020B0503020204020204" pitchFamily="34" charset="-122"/>
                <a:ea typeface="微软雅黑" panose="020B0503020204020204" pitchFamily="34" charset="-122"/>
              </a:rPr>
              <a:t>参与者的命名</a:t>
            </a:r>
            <a:endParaRPr lang="en-US" altLang="zh-CN" sz="2400" b="1" dirty="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914835" y="2383473"/>
            <a:ext cx="1156481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smtClean="0">
                <a:latin typeface="微软雅黑" panose="020B0503020204020204" pitchFamily="34" charset="-122"/>
                <a:ea typeface="微软雅黑" panose="020B0503020204020204" pitchFamily="34" charset="-122"/>
              </a:rPr>
              <a:t>对参与者赋予能更好地表达其角色</a:t>
            </a:r>
            <a:r>
              <a:rPr lang="en-US" altLang="zh-CN" sz="2400" smtClean="0">
                <a:latin typeface="微软雅黑" panose="020B0503020204020204" pitchFamily="34" charset="-122"/>
                <a:ea typeface="微软雅黑" panose="020B0503020204020204" pitchFamily="34" charset="-122"/>
              </a:rPr>
              <a:t>(</a:t>
            </a:r>
            <a:r>
              <a:rPr lang="zh-CN" altLang="en-US" sz="2400" smtClean="0">
                <a:latin typeface="微软雅黑" panose="020B0503020204020204" pitchFamily="34" charset="-122"/>
                <a:ea typeface="微软雅黑" panose="020B0503020204020204" pitchFamily="34" charset="-122"/>
              </a:rPr>
              <a:t>作用</a:t>
            </a:r>
            <a:r>
              <a:rPr lang="en-US" altLang="zh-CN" sz="2400" smtClean="0">
                <a:latin typeface="微软雅黑" panose="020B0503020204020204" pitchFamily="34" charset="-122"/>
                <a:ea typeface="微软雅黑" panose="020B0503020204020204" pitchFamily="34" charset="-122"/>
              </a:rPr>
              <a:t>)</a:t>
            </a:r>
            <a:r>
              <a:rPr lang="zh-CN" altLang="en-US" sz="2400" smtClean="0">
                <a:latin typeface="微软雅黑" panose="020B0503020204020204" pitchFamily="34" charset="-122"/>
                <a:ea typeface="微软雅黑" panose="020B0503020204020204" pitchFamily="34" charset="-122"/>
              </a:rPr>
              <a:t>的名称</a:t>
            </a:r>
            <a:endParaRPr lang="zh-CN" altLang="en-US" sz="2400"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不好的参与者命名的例子：</a:t>
            </a:r>
            <a:r>
              <a:rPr lang="zh-CN" altLang="en-US" b="1" smtClean="0">
                <a:latin typeface="微软雅黑" panose="020B0503020204020204" pitchFamily="34" charset="-122"/>
                <a:ea typeface="微软雅黑" panose="020B0503020204020204" pitchFamily="34" charset="-122"/>
              </a:rPr>
              <a:t>用职务名称和个人姓名来命名</a:t>
            </a:r>
            <a:endParaRPr lang="zh-CN" altLang="en-US" b="1" smtClean="0">
              <a:latin typeface="微软雅黑" panose="020B0503020204020204" pitchFamily="34" charset="-122"/>
              <a:ea typeface="微软雅黑" panose="020B0503020204020204" pitchFamily="34" charset="-122"/>
            </a:endParaRPr>
          </a:p>
          <a:p>
            <a:pPr lvl="2">
              <a:lnSpc>
                <a:spcPct val="150000"/>
              </a:lnSpc>
            </a:pPr>
            <a:r>
              <a:rPr lang="zh-CN" altLang="en-US" sz="2400" smtClean="0">
                <a:latin typeface="微软雅黑" panose="020B0503020204020204" pitchFamily="34" charset="-122"/>
                <a:ea typeface="微软雅黑" panose="020B0503020204020204" pitchFamily="34" charset="-122"/>
              </a:rPr>
              <a:t>例如，张三、老李、校长、科长</a:t>
            </a:r>
            <a:r>
              <a:rPr lang="en-US" altLang="zh-CN" sz="2400" smtClean="0">
                <a:latin typeface="微软雅黑" panose="020B0503020204020204" pitchFamily="34" charset="-122"/>
                <a:ea typeface="微软雅黑" panose="020B0503020204020204" pitchFamily="34" charset="-122"/>
              </a:rPr>
              <a:t>…</a:t>
            </a:r>
            <a:endParaRPr lang="en-US" altLang="zh-CN" sz="2400" smtClean="0">
              <a:latin typeface="微软雅黑" panose="020B0503020204020204" pitchFamily="34" charset="-122"/>
              <a:ea typeface="微软雅黑" panose="020B0503020204020204" pitchFamily="34" charset="-122"/>
            </a:endParaRPr>
          </a:p>
          <a:p>
            <a:pPr lvl="2">
              <a:lnSpc>
                <a:spcPct val="150000"/>
              </a:lnSpc>
            </a:pPr>
            <a:r>
              <a:rPr lang="zh-CN" altLang="en-US" sz="2400" smtClean="0">
                <a:latin typeface="微软雅黑" panose="020B0503020204020204" pitchFamily="34" charset="-122"/>
                <a:ea typeface="微软雅黑" panose="020B0503020204020204" pitchFamily="34" charset="-122"/>
              </a:rPr>
              <a:t>若使用系统的人（职务名称）变化的话，就不是参与者了</a:t>
            </a:r>
            <a:endParaRPr lang="zh-CN" altLang="en-US" sz="2400"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好的参与者命名的例子：</a:t>
            </a:r>
            <a:r>
              <a:rPr lang="zh-CN" altLang="en-US" b="1" smtClean="0">
                <a:latin typeface="微软雅黑" panose="020B0503020204020204" pitchFamily="34" charset="-122"/>
                <a:ea typeface="微软雅黑" panose="020B0503020204020204" pitchFamily="34" charset="-122"/>
              </a:rPr>
              <a:t>用能知道其角色的名称来命名</a:t>
            </a:r>
            <a:endParaRPr lang="zh-CN" altLang="en-US" b="1" smtClean="0">
              <a:latin typeface="微软雅黑" panose="020B0503020204020204" pitchFamily="34" charset="-122"/>
              <a:ea typeface="微软雅黑" panose="020B0503020204020204" pitchFamily="34" charset="-122"/>
            </a:endParaRPr>
          </a:p>
          <a:p>
            <a:pPr lvl="2">
              <a:lnSpc>
                <a:spcPct val="150000"/>
              </a:lnSpc>
            </a:pPr>
            <a:r>
              <a:rPr lang="zh-CN" altLang="en-US" sz="2400" smtClean="0">
                <a:latin typeface="微软雅黑" panose="020B0503020204020204" pitchFamily="34" charset="-122"/>
                <a:ea typeface="微软雅黑" panose="020B0503020204020204" pitchFamily="34" charset="-122"/>
              </a:rPr>
              <a:t>例如，学生、订单管理员、维护部门</a:t>
            </a:r>
            <a:r>
              <a:rPr lang="en-US" altLang="zh-CN" sz="2400" smtClean="0">
                <a:latin typeface="微软雅黑" panose="020B0503020204020204" pitchFamily="34" charset="-122"/>
                <a:ea typeface="微软雅黑" panose="020B0503020204020204" pitchFamily="34" charset="-122"/>
              </a:rPr>
              <a:t>…</a:t>
            </a:r>
            <a:endParaRPr lang="en-US" altLang="zh-CN" sz="2400" smtClean="0">
              <a:latin typeface="微软雅黑" panose="020B0503020204020204" pitchFamily="34" charset="-122"/>
              <a:ea typeface="微软雅黑" panose="020B0503020204020204" pitchFamily="34" charset="-122"/>
            </a:endParaRPr>
          </a:p>
          <a:p>
            <a:pPr lvl="2">
              <a:lnSpc>
                <a:spcPct val="150000"/>
              </a:lnSpc>
            </a:pPr>
            <a:r>
              <a:rPr lang="zh-CN" altLang="en-US" sz="2400" smtClean="0">
                <a:latin typeface="微软雅黑" panose="020B0503020204020204" pitchFamily="34" charset="-122"/>
                <a:ea typeface="微软雅黑" panose="020B0503020204020204" pitchFamily="34" charset="-122"/>
              </a:rPr>
              <a:t>即使使用系统的人改变，从系统来看，使用者的角色（作用）是相同的。</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697632" y="1878078"/>
            <a:ext cx="2698175" cy="738664"/>
          </a:xfrm>
          <a:prstGeom prst="rect">
            <a:avLst/>
          </a:prstGeom>
        </p:spPr>
        <p:txBody>
          <a:bodyPr wrap="none">
            <a:spAutoFit/>
          </a:bodyPr>
          <a:lstStyle/>
          <a:p>
            <a:pPr algn="just">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如何识别用例？</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1" name="矩形 2"/>
          <p:cNvSpPr>
            <a:spLocks noChangeArrowheads="1"/>
          </p:cNvSpPr>
          <p:nvPr/>
        </p:nvSpPr>
        <p:spPr bwMode="auto">
          <a:xfrm>
            <a:off x="697632" y="2865355"/>
            <a:ext cx="388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F0000"/>
                </a:solidFill>
              </a:rPr>
              <a:t>——</a:t>
            </a:r>
            <a:r>
              <a:rPr lang="zh-CN" altLang="en-US" sz="3600" b="1">
                <a:solidFill>
                  <a:srgbClr val="FF0000"/>
                </a:solidFill>
              </a:rPr>
              <a:t>关键词：价值</a:t>
            </a:r>
            <a:endParaRPr lang="zh-CN" altLang="en-US" sz="3600" b="1">
              <a:solidFill>
                <a:srgbClr val="FF0000"/>
              </a:solidFill>
            </a:endParaRPr>
          </a:p>
        </p:txBody>
      </p:sp>
      <p:pic>
        <p:nvPicPr>
          <p:cNvPr id="12" name="图片 3" descr="33_368.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4649" y="3730115"/>
            <a:ext cx="3595845" cy="298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864009" y="1912629"/>
            <a:ext cx="6096000" cy="1754326"/>
          </a:xfrm>
          <a:prstGeom prst="rect">
            <a:avLst/>
          </a:prstGeom>
        </p:spPr>
        <p:txBody>
          <a:bodyP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用例实例是</a:t>
            </a:r>
            <a:r>
              <a:rPr lang="zh-CN" altLang="en-US" sz="2400" b="1" dirty="0">
                <a:solidFill>
                  <a:srgbClr val="FF0000"/>
                </a:solidFill>
                <a:latin typeface="微软雅黑" panose="020B0503020204020204" pitchFamily="34" charset="-122"/>
                <a:ea typeface="微软雅黑" panose="020B0503020204020204" pitchFamily="34" charset="-122"/>
              </a:rPr>
              <a:t>在系统中</a:t>
            </a:r>
            <a:r>
              <a:rPr lang="zh-CN" altLang="en-US" sz="2400" b="1" dirty="0">
                <a:latin typeface="微软雅黑" panose="020B0503020204020204" pitchFamily="34" charset="-122"/>
                <a:ea typeface="微软雅黑" panose="020B0503020204020204" pitchFamily="34" charset="-122"/>
              </a:rPr>
              <a:t>执行的</a:t>
            </a:r>
            <a:r>
              <a:rPr lang="zh-CN" altLang="en-US" sz="2400" b="1" dirty="0">
                <a:solidFill>
                  <a:srgbClr val="FF0000"/>
                </a:solidFill>
                <a:latin typeface="微软雅黑" panose="020B0503020204020204" pitchFamily="34" charset="-122"/>
                <a:ea typeface="微软雅黑" panose="020B0503020204020204" pitchFamily="34" charset="-122"/>
              </a:rPr>
              <a:t>一系列动作</a:t>
            </a:r>
            <a:r>
              <a:rPr lang="zh-CN" altLang="en-US" sz="2400" b="1" dirty="0">
                <a:latin typeface="微软雅黑" panose="020B0503020204020204" pitchFamily="34" charset="-122"/>
                <a:ea typeface="微软雅黑" panose="020B0503020204020204" pitchFamily="34" charset="-122"/>
              </a:rPr>
              <a:t>，这些动作将生成</a:t>
            </a:r>
            <a:r>
              <a:rPr lang="zh-CN" altLang="en-US" sz="2400" b="1" dirty="0">
                <a:solidFill>
                  <a:srgbClr val="FF0000"/>
                </a:solidFill>
                <a:latin typeface="微软雅黑" panose="020B0503020204020204" pitchFamily="34" charset="-122"/>
                <a:ea typeface="微软雅黑" panose="020B0503020204020204" pitchFamily="34" charset="-122"/>
              </a:rPr>
              <a:t>特定执行者</a:t>
            </a:r>
            <a:r>
              <a:rPr lang="zh-CN" altLang="en-US" sz="2400" b="1" dirty="0">
                <a:latin typeface="微软雅黑" panose="020B0503020204020204" pitchFamily="34" charset="-122"/>
                <a:ea typeface="微软雅黑" panose="020B0503020204020204" pitchFamily="34" charset="-122"/>
              </a:rPr>
              <a:t>可见的</a:t>
            </a:r>
            <a:r>
              <a:rPr lang="zh-CN" altLang="en-US" sz="2400" b="1" dirty="0">
                <a:solidFill>
                  <a:srgbClr val="FF0000"/>
                </a:solidFill>
                <a:latin typeface="微软雅黑" panose="020B0503020204020204" pitchFamily="34" charset="-122"/>
                <a:ea typeface="微软雅黑" panose="020B0503020204020204" pitchFamily="34" charset="-122"/>
              </a:rPr>
              <a:t>价值</a:t>
            </a:r>
            <a:r>
              <a:rPr lang="zh-CN" altLang="en-US" sz="2400" b="1" dirty="0">
                <a:latin typeface="微软雅黑" panose="020B0503020204020204" pitchFamily="34" charset="-122"/>
                <a:ea typeface="微软雅黑" panose="020B0503020204020204" pitchFamily="34" charset="-122"/>
              </a:rPr>
              <a:t>结果。一个用例定义一组用例实例。</a:t>
            </a:r>
            <a:endParaRPr lang="zh-CN" altLang="en-US" sz="2400" b="1"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5591944" y="3666955"/>
            <a:ext cx="6043220" cy="2980927"/>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a:xfrm>
            <a:off x="494845" y="242088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smtClean="0">
                <a:latin typeface="微软雅黑" panose="020B0503020204020204" pitchFamily="34" charset="-122"/>
                <a:ea typeface="微软雅黑" panose="020B0503020204020204" pitchFamily="34" charset="-122"/>
              </a:rPr>
              <a:t>可观测</a:t>
            </a:r>
            <a:r>
              <a:rPr lang="zh-CN" altLang="en-US" sz="2400" smtClean="0">
                <a:latin typeface="微软雅黑" panose="020B0503020204020204" pitchFamily="34" charset="-122"/>
                <a:ea typeface="微软雅黑" panose="020B0503020204020204" pitchFamily="34" charset="-122"/>
              </a:rPr>
              <a:t>→用例止于系统边界</a:t>
            </a:r>
            <a:endParaRPr lang="zh-CN" altLang="en-US" sz="2400" smtClean="0">
              <a:latin typeface="微软雅黑" panose="020B0503020204020204" pitchFamily="34" charset="-122"/>
              <a:ea typeface="微软雅黑" panose="020B0503020204020204" pitchFamily="34" charset="-122"/>
            </a:endParaRPr>
          </a:p>
          <a:p>
            <a:pPr>
              <a:lnSpc>
                <a:spcPct val="150000"/>
              </a:lnSpc>
            </a:pPr>
            <a:r>
              <a:rPr lang="zh-CN" altLang="en-US" sz="2400" b="1" smtClean="0">
                <a:latin typeface="微软雅黑" panose="020B0503020204020204" pitchFamily="34" charset="-122"/>
                <a:ea typeface="微软雅黑" panose="020B0503020204020204" pitchFamily="34" charset="-122"/>
              </a:rPr>
              <a:t>结果值</a:t>
            </a:r>
            <a:r>
              <a:rPr lang="zh-CN" altLang="en-US" sz="2400" smtClean="0">
                <a:latin typeface="微软雅黑" panose="020B0503020204020204" pitchFamily="34" charset="-122"/>
                <a:ea typeface="微软雅黑" panose="020B0503020204020204" pitchFamily="34" charset="-122"/>
              </a:rPr>
              <a:t>→用例是有意义的目标</a:t>
            </a:r>
            <a:endParaRPr lang="zh-CN" altLang="en-US" sz="2400" smtClean="0">
              <a:latin typeface="微软雅黑" panose="020B0503020204020204" pitchFamily="34" charset="-122"/>
              <a:ea typeface="微软雅黑" panose="020B0503020204020204" pitchFamily="34" charset="-122"/>
            </a:endParaRPr>
          </a:p>
          <a:p>
            <a:pPr>
              <a:lnSpc>
                <a:spcPct val="150000"/>
              </a:lnSpc>
            </a:pPr>
            <a:r>
              <a:rPr lang="zh-CN" altLang="en-US" sz="2400" b="1" smtClean="0">
                <a:latin typeface="微软雅黑" panose="020B0503020204020204" pitchFamily="34" charset="-122"/>
                <a:ea typeface="微软雅黑" panose="020B0503020204020204" pitchFamily="34" charset="-122"/>
              </a:rPr>
              <a:t>系统执行</a:t>
            </a:r>
            <a:r>
              <a:rPr lang="zh-CN" altLang="en-US" sz="2400" smtClean="0">
                <a:latin typeface="微软雅黑" panose="020B0503020204020204" pitchFamily="34" charset="-122"/>
                <a:ea typeface="微软雅黑" panose="020B0503020204020204" pitchFamily="34" charset="-122"/>
              </a:rPr>
              <a:t>→结果值由系统生成</a:t>
            </a:r>
            <a:endParaRPr lang="zh-CN" altLang="en-US" sz="2400" smtClean="0">
              <a:latin typeface="微软雅黑" panose="020B0503020204020204" pitchFamily="34" charset="-122"/>
              <a:ea typeface="微软雅黑" panose="020B0503020204020204" pitchFamily="34" charset="-122"/>
            </a:endParaRPr>
          </a:p>
          <a:p>
            <a:pPr>
              <a:lnSpc>
                <a:spcPct val="150000"/>
              </a:lnSpc>
            </a:pPr>
            <a:r>
              <a:rPr lang="zh-CN" altLang="en-US" sz="2400" b="1" smtClean="0">
                <a:latin typeface="微软雅黑" panose="020B0503020204020204" pitchFamily="34" charset="-122"/>
                <a:ea typeface="微软雅黑" panose="020B0503020204020204" pitchFamily="34" charset="-122"/>
              </a:rPr>
              <a:t>由参与者观测</a:t>
            </a:r>
            <a:r>
              <a:rPr lang="zh-CN" altLang="en-US" sz="2400" smtClean="0">
                <a:latin typeface="微软雅黑" panose="020B0503020204020204" pitchFamily="34" charset="-122"/>
                <a:ea typeface="微软雅黑" panose="020B0503020204020204" pitchFamily="34" charset="-122"/>
              </a:rPr>
              <a:t>→业务语言、用户观点</a:t>
            </a:r>
            <a:endParaRPr lang="zh-CN" altLang="en-US" sz="2400" dirty="0" smtClean="0">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557469" y="1960532"/>
            <a:ext cx="10515600" cy="5727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mtClean="0">
                <a:latin typeface="微软雅黑" panose="020B0503020204020204" pitchFamily="34" charset="-122"/>
                <a:ea typeface="微软雅黑" panose="020B0503020204020204" pitchFamily="34" charset="-122"/>
              </a:rPr>
              <a:t>用例要点</a:t>
            </a:r>
            <a:endParaRPr lang="zh-CN" altLang="en-US" sz="24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55866" y="2060848"/>
            <a:ext cx="10515600" cy="4770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mtClean="0">
                <a:latin typeface="微软雅黑" panose="020B0503020204020204" pitchFamily="34" charset="-122"/>
                <a:ea typeface="微软雅黑" panose="020B0503020204020204" pitchFamily="34" charset="-122"/>
              </a:rPr>
              <a:t>要点：</a:t>
            </a:r>
            <a:r>
              <a:rPr lang="zh-CN" altLang="en-US" sz="2400" b="1" smtClean="0">
                <a:solidFill>
                  <a:srgbClr val="FF0000"/>
                </a:solidFill>
                <a:latin typeface="微软雅黑" panose="020B0503020204020204" pitchFamily="34" charset="-122"/>
                <a:ea typeface="微软雅黑" panose="020B0503020204020204" pitchFamily="34" charset="-122"/>
              </a:rPr>
              <a:t>用例止于系统边界</a:t>
            </a:r>
            <a:endParaRPr lang="zh-CN" altLang="en-US" sz="2400" b="1" dirty="0" smtClean="0">
              <a:solidFill>
                <a:srgbClr val="FF0000"/>
              </a:solidFill>
              <a:latin typeface="微软雅黑" panose="020B0503020204020204" pitchFamily="34" charset="-122"/>
              <a:ea typeface="微软雅黑" panose="020B0503020204020204" pitchFamily="34" charset="-122"/>
            </a:endParaRPr>
          </a:p>
        </p:txBody>
      </p:sp>
      <p:sp>
        <p:nvSpPr>
          <p:cNvPr id="11" name="Rectangle 3"/>
          <p:cNvSpPr>
            <a:spLocks noChangeArrowheads="1"/>
          </p:cNvSpPr>
          <p:nvPr/>
        </p:nvSpPr>
        <p:spPr bwMode="auto">
          <a:xfrm>
            <a:off x="5937924" y="2801265"/>
            <a:ext cx="2808287" cy="2376488"/>
          </a:xfrm>
          <a:prstGeom prst="rect">
            <a:avLst/>
          </a:prstGeom>
          <a:solidFill>
            <a:srgbClr val="333333"/>
          </a:solidFill>
          <a:ln w="12700">
            <a:solidFill>
              <a:schemeClr val="tx1"/>
            </a:solidFill>
            <a:miter lim="800000"/>
            <a:headEnd type="none" w="sm" len="sm"/>
            <a:tailEnd type="none" w="sm" len="sm"/>
          </a:ln>
        </p:spPr>
        <p:txBody>
          <a:bodyPr wrap="none" anchor="ctr"/>
          <a:lstStyle/>
          <a:p>
            <a:pPr algn="ctr" eaLnBrk="0" hangingPunct="0"/>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2" name="Line 4"/>
          <p:cNvSpPr>
            <a:spLocks noChangeShapeType="1"/>
          </p:cNvSpPr>
          <p:nvPr/>
        </p:nvSpPr>
        <p:spPr bwMode="auto">
          <a:xfrm>
            <a:off x="4064673" y="3017165"/>
            <a:ext cx="1871662" cy="0"/>
          </a:xfrm>
          <a:prstGeom prst="line">
            <a:avLst/>
          </a:prstGeom>
          <a:noFill/>
          <a:ln w="381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endParaRPr lang="zh-CN" altLang="en-US" sz="2400">
              <a:latin typeface="微软雅黑" panose="020B0503020204020204" pitchFamily="34" charset="-122"/>
              <a:ea typeface="微软雅黑" panose="020B0503020204020204" pitchFamily="34" charset="-122"/>
            </a:endParaRPr>
          </a:p>
        </p:txBody>
      </p:sp>
      <p:sp>
        <p:nvSpPr>
          <p:cNvPr id="13" name="Line 5"/>
          <p:cNvSpPr>
            <a:spLocks noChangeShapeType="1"/>
          </p:cNvSpPr>
          <p:nvPr/>
        </p:nvSpPr>
        <p:spPr bwMode="auto">
          <a:xfrm flipH="1">
            <a:off x="4064673" y="3664865"/>
            <a:ext cx="1873250" cy="0"/>
          </a:xfrm>
          <a:prstGeom prst="line">
            <a:avLst/>
          </a:prstGeom>
          <a:noFill/>
          <a:ln w="381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endParaRPr lang="zh-CN" altLang="en-US" sz="2400">
              <a:latin typeface="微软雅黑" panose="020B0503020204020204" pitchFamily="34" charset="-122"/>
              <a:ea typeface="微软雅黑" panose="020B0503020204020204" pitchFamily="34" charset="-122"/>
            </a:endParaRPr>
          </a:p>
        </p:txBody>
      </p:sp>
      <p:sp>
        <p:nvSpPr>
          <p:cNvPr id="14" name="Line 6"/>
          <p:cNvSpPr>
            <a:spLocks noChangeShapeType="1"/>
          </p:cNvSpPr>
          <p:nvPr/>
        </p:nvSpPr>
        <p:spPr bwMode="auto">
          <a:xfrm>
            <a:off x="4064673" y="4312565"/>
            <a:ext cx="1873250" cy="0"/>
          </a:xfrm>
          <a:prstGeom prst="line">
            <a:avLst/>
          </a:prstGeom>
          <a:noFill/>
          <a:ln w="381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endParaRPr lang="zh-CN" altLang="en-US" sz="2400">
              <a:latin typeface="微软雅黑" panose="020B0503020204020204" pitchFamily="34" charset="-122"/>
              <a:ea typeface="微软雅黑" panose="020B0503020204020204" pitchFamily="34" charset="-122"/>
            </a:endParaRPr>
          </a:p>
        </p:txBody>
      </p:sp>
      <p:sp>
        <p:nvSpPr>
          <p:cNvPr id="15" name="Line 7"/>
          <p:cNvSpPr>
            <a:spLocks noChangeShapeType="1"/>
          </p:cNvSpPr>
          <p:nvPr/>
        </p:nvSpPr>
        <p:spPr bwMode="auto">
          <a:xfrm flipH="1">
            <a:off x="4064673" y="4961853"/>
            <a:ext cx="1873250" cy="0"/>
          </a:xfrm>
          <a:prstGeom prst="line">
            <a:avLst/>
          </a:prstGeom>
          <a:noFill/>
          <a:ln w="381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lstStyle/>
          <a:p>
            <a:endParaRPr lang="zh-CN" altLang="en-US" sz="2400">
              <a:latin typeface="微软雅黑" panose="020B0503020204020204" pitchFamily="34" charset="-122"/>
              <a:ea typeface="微软雅黑" panose="020B0503020204020204" pitchFamily="34" charset="-122"/>
            </a:endParaRPr>
          </a:p>
        </p:txBody>
      </p:sp>
      <p:sp>
        <p:nvSpPr>
          <p:cNvPr id="16" name="Text Box 8"/>
          <p:cNvSpPr txBox="1">
            <a:spLocks noChangeArrowheads="1"/>
          </p:cNvSpPr>
          <p:nvPr/>
        </p:nvSpPr>
        <p:spPr bwMode="auto">
          <a:xfrm>
            <a:off x="2410499" y="5825453"/>
            <a:ext cx="8207375" cy="461665"/>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sz="2400" u="sng">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描述交互，而不是内在的系统活动</a:t>
            </a:r>
            <a:endParaRPr lang="zh-CN" altLang="en-US" sz="2400" u="sng">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41502" y="1988840"/>
            <a:ext cx="10515600" cy="5082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mtClean="0">
                <a:latin typeface="微软雅黑" panose="020B0503020204020204" pitchFamily="34" charset="-122"/>
                <a:ea typeface="微软雅黑" panose="020B0503020204020204" pitchFamily="34" charset="-122"/>
              </a:rPr>
              <a:t>要点：</a:t>
            </a:r>
            <a:r>
              <a:rPr lang="zh-CN" altLang="en-US" sz="2400" b="1" smtClean="0">
                <a:solidFill>
                  <a:srgbClr val="FF0000"/>
                </a:solidFill>
                <a:latin typeface="微软雅黑" panose="020B0503020204020204" pitchFamily="34" charset="-122"/>
                <a:ea typeface="微软雅黑" panose="020B0503020204020204" pitchFamily="34" charset="-122"/>
              </a:rPr>
              <a:t>有意义的目标</a:t>
            </a:r>
            <a:endParaRPr lang="zh-CN" altLang="en-US" sz="2400" b="1" dirty="0" smtClean="0">
              <a:solidFill>
                <a:srgbClr val="FF0000"/>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2215" y="3058471"/>
            <a:ext cx="8929628" cy="30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4169" y="854765"/>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0754" y="891350"/>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899882" y="875960"/>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68621" y="1365217"/>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33534" y="1775489"/>
            <a:ext cx="10515600" cy="6196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mtClean="0">
                <a:latin typeface="微软雅黑" panose="020B0503020204020204" pitchFamily="34" charset="-122"/>
                <a:ea typeface="微软雅黑" panose="020B0503020204020204" pitchFamily="34" charset="-122"/>
              </a:rPr>
              <a:t>要点：</a:t>
            </a:r>
            <a:r>
              <a:rPr lang="zh-CN" altLang="en-US" sz="2400" b="1" smtClean="0">
                <a:solidFill>
                  <a:srgbClr val="FF0000"/>
                </a:solidFill>
                <a:latin typeface="微软雅黑" panose="020B0503020204020204" pitchFamily="34" charset="-122"/>
                <a:ea typeface="微软雅黑" panose="020B0503020204020204" pitchFamily="34" charset="-122"/>
              </a:rPr>
              <a:t>用户观点而非系统观点</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7512" y="2503254"/>
            <a:ext cx="5173572" cy="333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294" y="2294925"/>
            <a:ext cx="5816667" cy="34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2994070" y="6155339"/>
            <a:ext cx="2305050" cy="369332"/>
          </a:xfrm>
          <a:prstGeom prst="rect">
            <a:avLst/>
          </a:prstGeom>
          <a:noFill/>
          <a:ln w="9525">
            <a:noFill/>
            <a:miter lim="800000"/>
          </a:ln>
          <a:effectLst/>
        </p:spPr>
        <p:txBody>
          <a:bodyPr>
            <a:spAutoFit/>
          </a:bodyPr>
          <a:lstStyle/>
          <a:p>
            <a:pPr algn="ctr" eaLnBrk="0" hangingPunct="0">
              <a:spcBef>
                <a:spcPct val="50000"/>
              </a:spcBef>
              <a:defRPr/>
            </a:pPr>
            <a:r>
              <a:rPr lang="zh-CN" altLang="en-US">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rPr>
              <a:t>用户观点</a:t>
            </a:r>
            <a:endParaRPr lang="zh-CN" altLang="en-US">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4" name="Text Box 6"/>
          <p:cNvSpPr txBox="1">
            <a:spLocks noChangeArrowheads="1"/>
          </p:cNvSpPr>
          <p:nvPr/>
        </p:nvSpPr>
        <p:spPr bwMode="auto">
          <a:xfrm>
            <a:off x="7502433" y="6171114"/>
            <a:ext cx="2305050" cy="369332"/>
          </a:xfrm>
          <a:prstGeom prst="rect">
            <a:avLst/>
          </a:prstGeom>
          <a:noFill/>
          <a:ln w="9525">
            <a:noFill/>
            <a:miter lim="800000"/>
          </a:ln>
          <a:effectLst/>
        </p:spPr>
        <p:txBody>
          <a:bodyPr>
            <a:spAutoFit/>
          </a:bodyPr>
          <a:lstStyle/>
          <a:p>
            <a:pPr algn="ctr" eaLnBrk="0" hangingPunct="0">
              <a:spcBef>
                <a:spcPct val="50000"/>
              </a:spcBef>
              <a:defRPr/>
            </a:pPr>
            <a:r>
              <a:rPr lang="zh-CN" altLang="en-US">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rPr>
              <a:t>系统观点</a:t>
            </a:r>
            <a:endParaRPr lang="zh-CN" altLang="en-US">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838200" y="1901452"/>
            <a:ext cx="10515600" cy="6196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要点：</a:t>
            </a:r>
            <a:r>
              <a:rPr lang="zh-CN" altLang="en-US" sz="2400" b="1" dirty="0" smtClean="0">
                <a:solidFill>
                  <a:srgbClr val="FF0000"/>
                </a:solidFill>
                <a:latin typeface="微软雅黑" panose="020B0503020204020204" pitchFamily="34" charset="-122"/>
                <a:ea typeface="微软雅黑" panose="020B0503020204020204" pitchFamily="34" charset="-122"/>
              </a:rPr>
              <a:t>用户观点而非系统观点</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11" name="Picture 2" descr="siemens0411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9210" y="3012946"/>
            <a:ext cx="19050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txBox="1">
            <a:spLocks noChangeArrowheads="1"/>
          </p:cNvSpPr>
          <p:nvPr/>
        </p:nvSpPr>
        <p:spPr>
          <a:xfrm>
            <a:off x="6125655" y="1915908"/>
            <a:ext cx="2286000" cy="4847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smtClean="0">
                <a:solidFill>
                  <a:srgbClr val="FF0000"/>
                </a:solidFill>
                <a:latin typeface="微软雅黑" panose="020B0503020204020204" pitchFamily="34" charset="-122"/>
                <a:ea typeface="微软雅黑" panose="020B0503020204020204" pitchFamily="34" charset="-122"/>
              </a:rPr>
              <a:t>用例 </a:t>
            </a:r>
            <a:r>
              <a:rPr lang="en-US" altLang="zh-CN" sz="2400" b="1" smtClean="0">
                <a:solidFill>
                  <a:srgbClr val="FF0000"/>
                </a:solidFill>
                <a:latin typeface="微软雅黑" panose="020B0503020204020204" pitchFamily="34" charset="-122"/>
                <a:ea typeface="微软雅黑" panose="020B0503020204020204" pitchFamily="34" charset="-122"/>
              </a:rPr>
              <a:t>VS. </a:t>
            </a:r>
            <a:r>
              <a:rPr lang="zh-CN" altLang="en-US" sz="2400" b="1" smtClean="0">
                <a:solidFill>
                  <a:srgbClr val="FF0000"/>
                </a:solidFill>
                <a:latin typeface="微软雅黑" panose="020B0503020204020204" pitchFamily="34" charset="-122"/>
                <a:ea typeface="微软雅黑" panose="020B0503020204020204" pitchFamily="34" charset="-122"/>
              </a:rPr>
              <a:t>功能</a:t>
            </a:r>
            <a:endParaRPr lang="zh-CN" altLang="en-US" sz="2400" b="1" dirty="0" smtClean="0">
              <a:solidFill>
                <a:srgbClr val="FF0000"/>
              </a:solidFill>
              <a:latin typeface="微软雅黑" panose="020B0503020204020204" pitchFamily="34" charset="-122"/>
              <a:ea typeface="微软雅黑" panose="020B0503020204020204" pitchFamily="34" charset="-122"/>
            </a:endParaRPr>
          </a:p>
        </p:txBody>
      </p:sp>
      <p:sp>
        <p:nvSpPr>
          <p:cNvPr id="13" name="Text Box 4"/>
          <p:cNvSpPr txBox="1">
            <a:spLocks noChangeArrowheads="1"/>
          </p:cNvSpPr>
          <p:nvPr/>
        </p:nvSpPr>
        <p:spPr bwMode="auto">
          <a:xfrm>
            <a:off x="3935760" y="3140968"/>
            <a:ext cx="32083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呼叫某人</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接听电话</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发送短信</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记住电话号码</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en-US" altLang="zh-CN">
                <a:solidFill>
                  <a:srgbClr val="000000"/>
                </a:solidFill>
                <a:latin typeface="微软雅黑" panose="020B0503020204020204" pitchFamily="34" charset="-122"/>
                <a:ea typeface="微软雅黑" panose="020B0503020204020204" pitchFamily="34" charset="-122"/>
              </a:rPr>
              <a:t>……</a:t>
            </a:r>
            <a:endParaRPr kumimoji="0" lang="en-US" altLang="zh-CN">
              <a:solidFill>
                <a:srgbClr val="000000"/>
              </a:solidFill>
              <a:latin typeface="微软雅黑" panose="020B0503020204020204" pitchFamily="34" charset="-122"/>
              <a:ea typeface="微软雅黑" panose="020B0503020204020204" pitchFamily="34" charset="-122"/>
            </a:endParaRPr>
          </a:p>
        </p:txBody>
      </p:sp>
      <p:sp>
        <p:nvSpPr>
          <p:cNvPr id="14" name="Text Box 5"/>
          <p:cNvSpPr txBox="1">
            <a:spLocks noChangeArrowheads="1"/>
          </p:cNvSpPr>
          <p:nvPr/>
        </p:nvSpPr>
        <p:spPr bwMode="auto">
          <a:xfrm>
            <a:off x="8331547" y="3140968"/>
            <a:ext cx="381635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传输</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接收</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电源</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基站</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输入输出（显示、键盘）</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zh-CN" altLang="en-US">
                <a:solidFill>
                  <a:srgbClr val="000000"/>
                </a:solidFill>
                <a:latin typeface="微软雅黑" panose="020B0503020204020204" pitchFamily="34" charset="-122"/>
                <a:ea typeface="微软雅黑" panose="020B0503020204020204" pitchFamily="34" charset="-122"/>
              </a:rPr>
              <a:t>电话簿管理</a:t>
            </a:r>
            <a:endParaRPr kumimoji="0" lang="zh-CN" altLang="en-US">
              <a:solidFill>
                <a:srgbClr val="000000"/>
              </a:solidFill>
              <a:latin typeface="微软雅黑" panose="020B0503020204020204" pitchFamily="34" charset="-122"/>
              <a:ea typeface="微软雅黑" panose="020B0503020204020204" pitchFamily="34" charset="-122"/>
            </a:endParaRPr>
          </a:p>
          <a:p>
            <a:pPr>
              <a:spcBef>
                <a:spcPct val="50000"/>
              </a:spcBef>
              <a:buFontTx/>
              <a:buChar char="•"/>
            </a:pPr>
            <a:r>
              <a:rPr kumimoji="0" lang="en-US" altLang="zh-CN">
                <a:solidFill>
                  <a:srgbClr val="000000"/>
                </a:solidFill>
                <a:latin typeface="微软雅黑" panose="020B0503020204020204" pitchFamily="34" charset="-122"/>
                <a:ea typeface="微软雅黑" panose="020B0503020204020204" pitchFamily="34" charset="-122"/>
              </a:rPr>
              <a:t>……</a:t>
            </a:r>
            <a:endParaRPr kumimoji="0" lang="en-US" altLang="zh-CN">
              <a:solidFill>
                <a:srgbClr val="000000"/>
              </a:solidFill>
              <a:latin typeface="微软雅黑" panose="020B0503020204020204" pitchFamily="34" charset="-122"/>
              <a:ea typeface="微软雅黑" panose="020B0503020204020204" pitchFamily="34" charset="-122"/>
            </a:endParaRPr>
          </a:p>
        </p:txBody>
      </p:sp>
      <p:sp>
        <p:nvSpPr>
          <p:cNvPr id="15" name="Text Box 6"/>
          <p:cNvSpPr txBox="1">
            <a:spLocks noChangeArrowheads="1"/>
          </p:cNvSpPr>
          <p:nvPr/>
        </p:nvSpPr>
        <p:spPr bwMode="auto">
          <a:xfrm>
            <a:off x="4261197" y="5858769"/>
            <a:ext cx="1728788" cy="519113"/>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lang="zh-CN" altLang="en-US" sz="2800" u="sng">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rPr>
              <a:t>用户观点</a:t>
            </a:r>
            <a:endParaRPr lang="zh-CN" altLang="en-US" sz="2800" u="sng">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6" name="Text Box 7"/>
          <p:cNvSpPr txBox="1">
            <a:spLocks noChangeArrowheads="1"/>
          </p:cNvSpPr>
          <p:nvPr/>
        </p:nvSpPr>
        <p:spPr bwMode="auto">
          <a:xfrm>
            <a:off x="8331547" y="5893694"/>
            <a:ext cx="1728788" cy="519113"/>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lang="zh-CN" altLang="en-US" sz="2800" u="sng">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rPr>
              <a:t>系统观点</a:t>
            </a:r>
            <a:endParaRPr lang="zh-CN" altLang="en-US" sz="2800" u="sng">
              <a:solidFill>
                <a:srgbClr val="FF33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Rectangle 3"/>
          <p:cNvSpPr txBox="1">
            <a:spLocks noChangeArrowheads="1"/>
          </p:cNvSpPr>
          <p:nvPr/>
        </p:nvSpPr>
        <p:spPr>
          <a:xfrm>
            <a:off x="859758" y="206084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b="1" smtClean="0">
                <a:latin typeface="微软雅黑" panose="020B0503020204020204" pitchFamily="34" charset="-122"/>
                <a:ea typeface="微软雅黑" panose="020B0503020204020204" pitchFamily="34" charset="-122"/>
              </a:rPr>
              <a:t>从参与者的角度入手，通过分析参与者使用系统达成的目标来识别用例</a:t>
            </a:r>
            <a:endParaRPr lang="zh-CN" altLang="en-US" sz="2400" b="1"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参与者的日常工作是什么</a:t>
            </a:r>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参与者在业务中承担什么样的作用</a:t>
            </a:r>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参与者是否生成、使用或删除系统相关信息</a:t>
            </a:r>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参与者是否需要把外部变更通知系统</a:t>
            </a:r>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系统是否需要把内部事情通知参与者，通知参与者过程就是系统用例的行为</a:t>
            </a:r>
            <a:endParaRPr lang="zh-CN" altLang="en-US" smtClean="0">
              <a:latin typeface="微软雅黑" panose="020B0503020204020204" pitchFamily="34" charset="-122"/>
              <a:ea typeface="微软雅黑" panose="020B0503020204020204" pitchFamily="34" charset="-122"/>
            </a:endParaRPr>
          </a:p>
          <a:p>
            <a:pPr lvl="1"/>
            <a:r>
              <a:rPr lang="zh-CN" altLang="en-US" smtClean="0">
                <a:latin typeface="微软雅黑" panose="020B0503020204020204" pitchFamily="34" charset="-122"/>
                <a:ea typeface="微软雅黑" panose="020B0503020204020204" pitchFamily="34" charset="-122"/>
              </a:rPr>
              <a:t>是否存在进行系统维护的用例</a:t>
            </a:r>
            <a:endParaRPr lang="zh-CN" altLang="en-US" smtClean="0">
              <a:latin typeface="微软雅黑" panose="020B0503020204020204" pitchFamily="34" charset="-122"/>
              <a:ea typeface="微软雅黑" panose="020B0503020204020204" pitchFamily="34" charset="-122"/>
            </a:endParaRPr>
          </a:p>
          <a:p>
            <a:r>
              <a:rPr lang="zh-CN" altLang="en-US" sz="2400" b="1" smtClean="0">
                <a:latin typeface="微软雅黑" panose="020B0503020204020204" pitchFamily="34" charset="-122"/>
                <a:ea typeface="微软雅黑" panose="020B0503020204020204" pitchFamily="34" charset="-122"/>
              </a:rPr>
              <a:t>用例数量的参考基准</a:t>
            </a:r>
            <a:endParaRPr lang="en-US" altLang="zh-CN" sz="2400" b="1" smtClean="0">
              <a:latin typeface="微软雅黑" panose="020B0503020204020204" pitchFamily="34" charset="-122"/>
              <a:ea typeface="微软雅黑" panose="020B0503020204020204" pitchFamily="34" charset="-122"/>
            </a:endParaRPr>
          </a:p>
          <a:p>
            <a:pPr lvl="1"/>
            <a:r>
              <a:rPr lang="en-US" altLang="zh-CN" smtClean="0">
                <a:latin typeface="微软雅黑" panose="020B0503020204020204" pitchFamily="34" charset="-122"/>
                <a:ea typeface="微软雅黑" panose="020B0503020204020204" pitchFamily="34" charset="-122"/>
              </a:rPr>
              <a:t>1</a:t>
            </a:r>
            <a:r>
              <a:rPr lang="zh-CN" altLang="en-US" smtClean="0">
                <a:latin typeface="微软雅黑" panose="020B0503020204020204" pitchFamily="34" charset="-122"/>
                <a:ea typeface="微软雅黑" panose="020B0503020204020204" pitchFamily="34" charset="-122"/>
              </a:rPr>
              <a:t>个系统中存在十几个用例</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或更少</a:t>
            </a:r>
            <a:r>
              <a:rPr lang="en-US" altLang="zh-CN" smtClean="0">
                <a:latin typeface="微软雅黑" panose="020B0503020204020204" pitchFamily="34" charset="-122"/>
                <a:ea typeface="微软雅黑" panose="020B0503020204020204" pitchFamily="34" charset="-122"/>
              </a:rPr>
              <a:t>)</a:t>
            </a:r>
            <a:endParaRPr lang="en-US" altLang="zh-CN" smtClean="0">
              <a:latin typeface="微软雅黑" panose="020B0503020204020204" pitchFamily="34" charset="-122"/>
              <a:ea typeface="微软雅黑" panose="020B0503020204020204" pitchFamily="34" charset="-122"/>
            </a:endParaRPr>
          </a:p>
          <a:p>
            <a:pPr lvl="1"/>
            <a:r>
              <a:rPr lang="en-US" altLang="zh-CN" smtClean="0">
                <a:latin typeface="微软雅黑" panose="020B0503020204020204" pitchFamily="34" charset="-122"/>
                <a:ea typeface="微软雅黑" panose="020B0503020204020204" pitchFamily="34" charset="-122"/>
              </a:rPr>
              <a:t>1</a:t>
            </a:r>
            <a:r>
              <a:rPr lang="zh-CN" altLang="en-US" smtClean="0">
                <a:latin typeface="微软雅黑" panose="020B0503020204020204" pitchFamily="34" charset="-122"/>
                <a:ea typeface="微软雅黑" panose="020B0503020204020204" pitchFamily="34" charset="-122"/>
              </a:rPr>
              <a:t>个用例中有多个用例实例</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场景</a:t>
            </a:r>
            <a:r>
              <a:rPr lang="en-US" altLang="zh-CN"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5542002" y="1797140"/>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用例命名</a:t>
            </a:r>
            <a:endParaRPr lang="zh-CN" altLang="en-US" dirty="0"/>
          </a:p>
        </p:txBody>
      </p:sp>
      <p:sp>
        <p:nvSpPr>
          <p:cNvPr id="11" name="Rectangle 3"/>
          <p:cNvSpPr txBox="1">
            <a:spLocks noChangeArrowheads="1"/>
          </p:cNvSpPr>
          <p:nvPr/>
        </p:nvSpPr>
        <p:spPr>
          <a:xfrm>
            <a:off x="968579" y="2133863"/>
            <a:ext cx="7920038" cy="93509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微软雅黑" panose="020B0503020204020204" pitchFamily="34" charset="-122"/>
                <a:ea typeface="微软雅黑" panose="020B0503020204020204" pitchFamily="34" charset="-122"/>
              </a:rPr>
              <a:t>参与者视角：</a:t>
            </a:r>
            <a:endParaRPr lang="zh-CN" altLang="en-US" sz="2400" dirty="0" smtClean="0">
              <a:latin typeface="微软雅黑" panose="020B0503020204020204" pitchFamily="34" charset="-122"/>
              <a:ea typeface="微软雅黑" panose="020B0503020204020204" pitchFamily="34" charset="-122"/>
            </a:endParaRPr>
          </a:p>
          <a:p>
            <a:pPr lvl="1"/>
            <a:r>
              <a:rPr lang="zh-CN" altLang="en-US" b="1" dirty="0" smtClean="0">
                <a:solidFill>
                  <a:srgbClr val="FF0000"/>
                </a:solidFill>
                <a:latin typeface="微软雅黑" panose="020B0503020204020204" pitchFamily="34" charset="-122"/>
                <a:ea typeface="微软雅黑" panose="020B0503020204020204" pitchFamily="34" charset="-122"/>
              </a:rPr>
              <a:t>（状语）动词</a:t>
            </a:r>
            <a:r>
              <a:rPr lang="en-US" altLang="zh-CN" b="1" dirty="0" smtClean="0">
                <a:solidFill>
                  <a:srgbClr val="FF0000"/>
                </a:solidFill>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（定语</a:t>
            </a:r>
            <a:r>
              <a:rPr lang="en-US" altLang="zh-CN" b="1" dirty="0" smtClean="0">
                <a:solidFill>
                  <a:srgbClr val="FF0000"/>
                </a:solidFill>
                <a:latin typeface="微软雅黑" panose="020B0503020204020204" pitchFamily="34" charset="-122"/>
                <a:ea typeface="微软雅黑" panose="020B0503020204020204" pitchFamily="34" charset="-122"/>
              </a:rPr>
              <a:t>+ </a:t>
            </a:r>
            <a:r>
              <a:rPr lang="zh-CN" altLang="en-US" b="1" dirty="0" smtClean="0">
                <a:solidFill>
                  <a:srgbClr val="FF0000"/>
                </a:solidFill>
                <a:latin typeface="微软雅黑" panose="020B0503020204020204" pitchFamily="34" charset="-122"/>
                <a:ea typeface="微软雅黑" panose="020B0503020204020204" pitchFamily="34" charset="-122"/>
              </a:rPr>
              <a:t>）宾语</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3979" y="3645024"/>
            <a:ext cx="7466536" cy="181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descr="data:image/jpeg;base64,/9j/4AAQSkZJRgABAQEASABIAAD/2wBDAAgGBgcGBQgHBwcJCQgKDBQNDAsLDBkSEw8UHRofHh0aHBwgJC4nICIsIxwcKDcpLDAxNDQ0Hyc5PTgyPC4zNDL/2wBDAQkJCQwLDBgNDRgyIRwhMjIyMjIyMjIyMjIyMjIyMjIyMjIyMjIyMjIyMjIyMjIyMjIyMjIyMjIyMjIyMjIyMjL/wAARCAKXAfQDASIAAhEBAxEB/8QAHAAAAQUBAQEAAAAAAAAAAAAAAgABAwQFBgcI/8QAWxAAAQMDAgMEBAcKCAoKAQUBAQACAwQFERIhBjFBBxNRYRQiMnEVUoGRobHRCCM2QnJ0lLLB0hYkMzdTVWKTFzQ1VGRzdZKzwiUmOENEgoOEouFjGCdFZfGj/8QAGQEAAwEBAQAAAAAAAAAAAAAAAAECAwQF/8QAKREBAQACAgIBBQACAgMBAAAAAAECEQMhEjFBBBMiMlEzYUJxFCOBJP/aAAwDAQACEQMRAD8A8K5e5ON0ydnVbASbCdJBkmcDjITpILZNdtgpwgHNECnCSIXNynCRcgIcncckmx5OSkB62VKBsloGxjlyRY2TpI0EaRCJMQmDIUSSAFJJDulQJJAkkBpIEkAaSBJAGkhwiQCSSSTgNpTY3UibCAWEinSQApIk2EAySJJACknwmQCQI0kACSNJAAkjSQAJI0CASSSSQJJJGmCSTgJYQCCdJJOA2ExCJJFANKbBUiSWgiSRaUOEaBsJJ0kaAwMpNTgYTA4OEKEmyPEJ16LU3q4u7ObFVmYd/U3WoglkETAXxgMw07dN8IJ52QWnDgQfAjCcr2O98JWjibi+54ZPSVLeIWUc0olBErHxufs3Hqn1MDnzXOWC2Wh/HNlgtr6qEyxVHftDXfe5GsfjSZG7ggDO2xygPPCMFLK9CbwtYPghrTT1bqx3Drbx33pHqh4fhzNOORHXOy0Lvwnw9FfOIZzRSU9BapqaDuGyvOsSbmT1WkjAGPDJ3KNh5cCn5r0On4X4ZcbBAIrjUG8XOakbM6TutETJmtDtOPaLXYx8qeThazTW6G4UdurCyKWvhqI31fqkQBpErnY9VvrbgZPLCNh541u6kwvSL3wtZLJa746KimqJIa+ijgldMQYWSw954b4PU89vBXLzwnbHcVMZV+mVT7re5beJWPDTThoYNRAGHOOrODgYCNh5TpThpJw0EnwAyvRBwjZGUMdO5lTNWy2arrW1TJ/UD4JJGjDMbtcGePVa/DPDNHbb3Za1lJNSV0F1jpZoZpe8cQ+mdJl4xhpz0GdiOqNh5D1SXoXCfD9NxBw0IJ6mZkb7y8PjYW5cGU734btnUcY548lHBwnaa/hh97hjqIJJLVV1LKQyl5bJDIxocCRksIcdj1BT2Hn6YnC9GuHCthtFpuVxqKatlFJRW+ZkTZ9GXzscXZOM4yArE/BFkk9PoqOjuD6yljt0zSyoDjL6QWBzA0gAH1jgpWh5kAXZw0nAycBCvWaKw0NpiqKqijdF6ZYbm2aIymVrXRPDNnEDfxxtkbLDtfCNrqaSzUswn9Iu1tqK0VjZMR05j14aW4wQNHrE/GR5BwZa4M1lrtJOA7GxUa9Ov3wZUX6wWWtfNR2dtqpqibS9xZrMGWuIAy0ZPrOGTuSqlx4Rt9hon3C4W6epjlrPR2w0NUXtijMLXtkD8Zdq1AtBxsDlLew88wi0r1Ou4YtUkIulylqZYKa321pjOQ5olYS4/e25wA3A258yooOEOG5IKSFkVdNJXUFfUxVLpdGjuC/QTHjqGgEZ2RboPMdPmnXokHBtqfxNQcNywVnfSxwTm4Nd6krXRGR7WtxjB2a0g52KxprNaKu/2qnt7pmQSxl9e14eGxBhJeWl4BI0DryKYcqQWnDvVPgdk3XGRleg8H3itqOKqu7Op4/gvvzUV4NK2Uui/FgGQd3bNAHv5BPRzxVnBd5oKF8tuq6Vk1XU0s9LGWTROkAw2QjWxzQWjHXBS2Tz4J16VW2WkuPA9tqJIiJqPhp9XH3eBqkFVoy7A9b1T9CnqODOHLc9slRSVs7TV26m7sVOj/GIdbj7PMHkE9m8uSyM4zuvRLjwbYrPQyOrJ6pz5pa6OCRjXuMboXlkbSGjSScZdqIwDsqvD1TUx8E3RlwpGvttRTmno420oLnTagXTa8ZAYM5dnHIIDhcjxSyPEL1i708La/jOg9Egdb7TT077YzuQQ2TUwM0/G1gnI31KaPFUKaO6Ucct+ttorqgy+ihre+wDFFgANc6NuXdcE+SA8hSXWcWsjlsPC1xlDBcaujlNS4NDTI1spEb3DxIyM9cLlMIIySSSASSSSAbCWE6SAbCZEkgBT4TpIBsJkSSAFJEkgBSRJIBJJJIBJJJwEwZJEmwmDJJ8JYQDJsIsJkAOEkSSAbmh0ko04UnUYBaRnktgub6JDSHiNvo8MhljhMUuljzzcBjn5rMQvjzulYTdfXTSulc/ix7jLM2okcWTZfK3k87e0PFSSXGpnuLLjLxfI+sY0tZO4TF7RjBAONtiVzWMJso0boROdAaOKcD0f0bGiX+R593y9nyVpl2r46ttUzjOYTiEQiQCbV3Y5N5clzATqtBvCd4dTu/hQdVNI6WAls2Y3uOS5u2xJ3JU1PW1FLjuOLHxYdI4aGyjd/tnl+NtnxwudR4zgpaLboBXVOqoP8LZCahrWTnTN98DRhodtvhG2uqhLO8cWyh9S7VM7TLmQ4xk7c8bZ54XOJb5Tht9kr4gxrOJyGxwOpmNDJhpid7TBt7JydlO66Vz3QuPGE2qItMZxN6hA0gjbmASM+C5tJGg6ea4U4s1LbqG6UtE2GoFVJLEycvknDdIfkj1ds7DqVVFfUtuArxxY9tU1hjEobKHBp5t5cvJYLuQ96EhGg3KiofVxSxVPFbpmTNY2Rr2SkPDPYB23xk4S9OnE0ko4skEkjY2vcGy5cGewDt0wMeCwSUxRoOiqLnVVL3Pm4vle5zHxkubLu1+7xy5HAyFFHN3NA+hj4m00j86oRHKGnPMYx12z4rOtNprr5c4Lbbqd9RVTu0sY36z4AdSu+7Ruz+k4F4UsTdQnuVTNIaqccjhoIa3+yPpUk5IVEnpkVWOKf4zFGImSuZLqawDAaDjljbCkirqqF1S6Pi97DVDE5b3w7wcsO23228lzqSeg6SK5VVLUd/Bxg+ObuRB3jBMD3Y5M5ch0ULKqVjoyzitzTEx7GHTNlrX+2Btydk58crBSRTdCa2U0tNTHi2TuKVwdTx4mxERyLdtsI5bhLPUVNRU8Ttqp6mA0z5Z4pXuDCRkAkbZxj5SucwnQTorfcKqzRvjtnF8lEx7tT2wCVgJ5Z2CUlXJUQthquKBUQB2p0UjJSHb5wdskZz8651FjyRoOqqbxLJV089JxBBbm01P6LBFSxzNEcWSS3JBJySScqpJWVE4He8Wuk9dknriU5ewYY7lzaOR6LA+QhJBt/0+qFPUU44vkEVU8yTsAmxI48y4Y3J+lSR3Sthtwt0XGMzKLuzH6O0TBmk8xjHLc7LnMJIDeFXL3cEX8K3aKZwdCNEvqFvskbdOngpqm719ZJBLU8ZzzyQOL4nSd8TG47EjwJXMpJ6DYqooK6Yz1fEUc8pAGuSKVxwOQ5Kv8H2/+uoP7iT7Fn5KWT4lGiaPwdQ/1zB+jy/Ym+D6D+uoP0eX7FnpinA0PQKD+uYP0eX7EvQKD+uYP7iX7FnJIDS+D6D+uYP7iX7Evg+3/wBdQfo8v2LNSQGj6BQf1zB+jy/Yl6BQf1zB+jy/Ys7ZLZGg0fQKD+uYP0eX7EvQKD+uYP0eX7FnJI0Gj6BQf1zB+jy/Yl6BQf1zB+jy/Ys7ZLZAaPoFB/XMH6PL9iXoFB/XMH6PL9izsJIDR9AoP65g/R5fsT/B9v8A66g/R5fsWaAn0oDR+D6H+uYP7iX7Evg6g/rqD9Hl+xZ6SA0vg6h/riD9Hl+xN8H0P9cwfo8v2LOT4QGj8H0P9cwfo8v2JfB1D/XMH6PL9ioNGESAu/B1D/XMH6PL9irVdPTwae5rWVOeemNzdP8AvBRoS3JQAJiFIG4TFuEAGEk+EkAKIBME6WjOAiSG4wvo/s+7OeBbpw5Q3qGklrzMzLhWSatDxs5paMDYhK3RPnakttbcqhsNBRT1MjuTYYy8/QEd5sNysFWylu1HJSVD4xK2OTGdJJAJ8ORX2zRW+jt0Iho6WGniHJkMYaPoXhvaPwhV8ads9Ja6YmOIW6J9RPjIijD35Pv3wB4pTI3idvttddaptLb6OeqndyjhjLj9HJdjT9j/AB1PGHixujB6STMafmyvpzhzhW0cK2xlDaaRkMYHrPxl8h8XO6lbWym5h8eXTs24vs0D562x1IibzfFiQD/dJXL8ua+68L587ceCaW1y0/EduhbDHUydzVRsGG68Za8eBOCD8ieOQeMpKejpJ6+shpKWJ0tRO8Rxxt5ucTgBfS3AvZBZ+HaaGqusEVwuuA5zpRqjiPgxvI48Sqt0Hz7auD+I72A622WtqGH8cRYb85wFvM7HuOnNz8C48jUMB+tfRvFfGNn4ItsVTc3uAkdohghbl7yPAeA8VyFv7eeFKyqbDUQ11Exxx3s0YLR79JOAp8rfQeI3Ls34wtcZlqbDV903m+ICQD/dJXLvY6N7mPaWuacFpGCD5jovuSGaOohZNC9r43tDmPachwO4IPguB7Sezag4stc1XSU7Ib1EwuimYMd7jfQ/xz0PREy/ofKau2q0117ucFut1O+oqpnaWMb9Z8AOpTUFsrLnc4bdSQOfVzSd2yM7b+fhjqvqTs44CtvBduyJIam7ztzUVDSDgfFb4NH0qsroJezns6ouB7Zqdpnus7R6RU45f2G+DR9K5Tt/tVwultsbbfQ1FU6OeUuEEReWjSMZwvZEEkscWNb2tzy1OAWW+9h8VfwS4j/qG5/or/sVGutldbJGR19HPSyPbqayaMsJHLIBX2/6XB/Txf3gXhXGd/jg+6DsrpDHNTQxwUzw4B7cSas/rAq5kWnikFurqn+Qo6mX/VxOd9QWk3g/iQ0stUbFcG08TC+SR8Dmta0bkklfaUcTIhhjGtHg0ALD43/AW/fmE36hS8zfGQ5JIQNh7kenzWhHZG6Q4ja558GjK0qbhy+VmBTWa4S5+LTPP7F9HdidVBcuzum1Qw9/SSvpnvEYDiActyfc4L0pRcg+IbnabjZqoUtzo5qScsDxHM3S7SeRx8ioAEk4XqHbuP8A9xR+YxfW5dp2Y9nnA9/4Zpby6lkrqg+pPHUy5bHKOY0jAx1HkU/LrYeCUdBV184ho6WapldyZDGXn6FbvPD914emhhu1DLSSzR97GyTGotzjOOi+zqG10NshENBSQUsY20wxhg+hePdpfC0vGHa9Y7W0uZCaDvKiRv4kTZDk+88h5lKZB4zYuEb9xM9zbPbJ6kNOHSAYY33uOy3q7si42oKZ077P3rWjJbBK2Rw+QHPzL6otdro7NboaC307KelhbpZGwYA+0+auc0vOh8KuY5jnMe0tc04IIwQeoKEsK9T7YbB3najHS2mlMlTcYI5DDEPakJLc+WcAn516bwB2R2vhmnjrLpHHXXc4cXPGqOE+DAdiR8Yq7lqB4FaOz7iy+RiWgsdU+I8pJG920/K7GVtP7FuOmx6/gqJ39ltSzP1r6L4p43snB8EbrnOe9kGY6eIapHDxx0HmVyNF268M1NW2Kpp62kjccd89oc0eZwcgKd5UPALvwbxFYAXXW0VNLH/SOZln+8Nljdy3qT8i+4Q6muNE1zTFPSzMBB2cx7T9BBXg3a12ZU9kp38Q2OBsdJqHpVM3lFk+23wGeY6J45d6oeMiJg/Fcfei0eEQ+UKTU7pj5EsvPLK10ABrhyjA+RF64/EH+6nxIepCfRJ1d9KqQGzJ8Qf7qYukH4g/3U5bJ4/Sl645lPQNqxzY3/dTAsPNgUmtw5gH3pZaebQp0Ad1TuG7XNPiChNIHexIPlUmhh5OIT92RyIKek1VfBJGfWbt4hRq+JHN2O4PQpd3DKfZ0uPUckvH+HtQR6cqzJSPYMtGoeShwp1RtERh2FJhJzeSZvrJGdJFp80+EACSPAS2QDAJFqdF0QEWAki0pICuE6FOCgDZ1X0B9zzdHyW29Wx7iWwyxzxt8NQIP0tC+f2dV7X9zv8A5Wv3+oh/Wcpz9B9Arx/tX46m4FurW2ikj+FLlTtL6uUahHGwkNaG+OST4br2BfOX3RX4V2f8xd/xCssfYrgantD4wrJjLLxHcMk8o5dAHyDC7nsw7U7+ziqhtN4r5a+hrZBADOQXxPPskO5kZ2IPivIVvcHDHGliP+nw/rha2dB9pLge2enbP2X3RzgCYnRSN94ePtXfLiO17+a29/kR/wDEasp7N4L2QyUsXadaXVbmhp7xsZdy7wsIb8vgvrHZfDLXujkD2OLXtdqa5pwQR1C7EdqvGwt/ofw7KWadOvu295j8rGflWmWOw2e2++R3XjoUcMmuK3QCF2Dkd4Tqd82w+ReaInvdI90kjnOe4lznOOSSeqeCKSpnZBDE+SaQ6WMYMucfADqqk1A+oexSvlruzWiEzy400stO0n4rXbD5AcL0Ncf2Y8N1HC3A9Hb6wYq3F08zfiuec6feBgLsOixvsPjfj6kZbu0G/U8Q0sbWPLQNsB3rftXVdhb3u7RwHPcR6DNsXE9Wrn+1E57TeIPzn/lat3sJye0kfmM31tWl/UPqFeJfdGOc21WDS4g+kS8jj8QL21eJfdGDNr4fH+kTfqBRPYeBd5J8d3+8VNRzPiuFNNqJcyZjgSd9nAqvhHEPv0f5Q+sLTSX3Q12poI6jKweN/wABb9+YTfqFbcH8iz8kfUsTjf8AAW/fmE36hWXyp8ZgbD3J8ZTt9ke5Etye/wD3O8ubHfIc7Mq2Ox72f/S9oXif3Owxb+If9fD+o5e2LHL9g+Ze3b+cVo/0GL63Ld+56uT2XC9WrV6j4mVLQehB0n6CPmWH26jPaI38xi+tyt9gQxxtXedvd+uxX/xD6OXBcf3ePg2jr+KGta64S00dBSB3LVqc7J8t8n8ld6vFu36cOp7FSuB0mSWUjoSA0D6yowm8tFbp5zw72m8U2i9m4Prp6+OU/f4KmQljx5fFPhhesP7d7EKEyNt1f6Tj+SOkNz+Vnl8i8BLwOQ2UZDpDpbzcQAPM7BdN4sUTKvofswop+I7hXceXZrfS6txgo2gerFE3Y6fq+fxXp08zKenkmkOGRtL3HwAGSqHD1sjs1goLbE0NbTQMj26kDc/PlVuMYa2p4Qu1Pbo3S1k1K+OJjTuS4Y/auW95NHylxNfqnibiGtutQ4kzyHQ0/iRj2Wj3BZIY48l6BB2P8YP0/wDRbGDH49QwftWhF2JcYSHd9rpx/amLj9AXV5Yyey29C7DrlLWcDvo5nl5oal0TM9GEBwHuGSvQ6+hguVBUUVSwPgqI3RSNPUEYK4zsx4JuXBdFcIrlWwVLqqRj2iEHDMAg813p5Lmys8tw3xncrfT2m51lBU1AEtLM+Fwa0k5aSPsVTvbeDu+d3ubhb/atTim7Tr41owHzNk/3mNP1rjl0Tkuk+P8AtffV0Y9iKc+8hQuqYjyjePlVZPpT86JjpN30Z56wiDmHlIPlVfCWEeVVpZ1HwBHim9UqFpc05DiFIJQ4/fBv4hOZA+Etwcgow3bLTqCcAOCYIEOHrD5QkY8bsOU2CETSRuE4SSKTTsU89MyVmpgw4eHVCcPHLdSROLSAVc7mqm9M4txz5qPGl+Oh3WlVU+r74wb9QqEjctyOYWOWOlS7OiwhYctRYSkMzghA3UiAkNd70WaBwlhMiSBsJJ0kBTSTAg8k6QSNIHNe1fc7/wCVb9/qIf1nLxNe1/c7/wCVr9+bw/rOU5/qH0GvnP7oj8LLP+Yu/wCIV9GL51+6F/Cyz/mLv+IVnj7N461u63eEvwzsX5/B+uFira4Q/DOx/n8H64WtJ9nriO17+a29/wCrZ/xGrt1xHa9/Nbe/9Wz/AIjVjPcN8oObuVYorfWXKrjpKGllqaiQ4bFE0ucfmWtwlwvW8YcQw2qjOjVl80xGRFGObj9QHivqnhbg6z8I29tLa6VrHEDvJ3bySnxcf2clrlloo8Q4c7CL1cAya+VMdthO/dM++TfYPpXZd92cdksbhAG1V4DeQIlqHH38mfQo+2vjysskdNYLVM6CpqozLPMw4c2POA1p6E77+AXzyd3ElxJJySeZSkuXsPrbs44oqeMeHJ7vURNh11ksccTfxGNxgZ6nxK7A8l5l2D/zbj89m/YvTeizymro3yH2oDPaZf8A85/5Wrd7Cv5xx+YzfW1YXah/OZf/AM5/5Wrd7C/5xx+YzfW1af8AEPp9eJ/dF/5LsB/0ib9QL2xeKfdE/wCTLB/r5f1Qox9h4BhHEMzR/lD6wkiiH35n5Q+tak+4YP5Fn5I+pYvG34DX38wm/UK2oP5Bn5I+pYvG34D338wm/UKxns3xw1vqj3JzyTjYD3IsZC6dE92+54/xDiD/AF8P6rl7WvFfueRigv8A/r4f1XL2pc+f7B809uYJ7Q24Gf4jF9bld7B4Hx8ZVr3YGaBwDTz9tqDtp0N7QA/GZPQohv03crHYa5zuNa1zv8xd+u1b+P8A69svK+en0IvD+34E1Ni/Im+tq9wXiHb6M1Nh3AGmbcnzasuH940y9PF8H3q/ZKdst+tscmA19XCCD19cKg+ZrDiPcn8Yj6kVBVGlu9HVOJPczxyH5HA/sXXl6Ri+1VzHaFda+ycDXO5WyURVdPG17HlocB6wB2O3IldKx4kY17TlrhkHxBWVxTavhzha6WwDLqmmfG38rHq/ThcM9tHzh/hi44G3wrD+is+xN/hj44/rWL9FZ9i4h7HxvcyRpbI0lrmnmCOY+dAt/CI3Xc/4Y+OP61i/RWfYm/wycc/1rF+is+xcNhLCfhD3Vu9Xmu4hus1zucolq5g0Pe1gaDgYGw8gs/Cl0ocIsPYAEWEeEsIkMGEsI8JYVaLaMIsItKcBEhhBLeRUzHNecey760OhNhVAmwQcOG6fHgmZJkaZDnwPgiLS04VyI2YAohv70kWNwnDSRuzsVUqYe7k29l24VkHBBT1LddPqHNu6q4yxPqsrGh58FLhNI31coGu6Ln9NBoXN1BSISi9hFkt2PJO6UNGUTgC3dRNaHEg8lNAe9cUlOImgbJI1QpD1T5FEm5hIbKQNe2/c6sJuXED+ghgH/wAnLxHUvoD7nOlcLVfa1wwJJ4o2n8lpJ/WCWfoPb187fdDDHFNmd40Tx/8A9F9ErwP7omlcKywVmPVcyaEnzBa77Vnj7N4jqW5wa3XxtYW+Nwg/XCwXHddR2bUzqztIsEQGcVjZCPJuXH6lrb0T7EXF9rTC/suvoHMQtPzPau0XN8f0bq/gG+0zBlz6KQgeJAz+xYz2bzP7nekhNNf6vSO+72KHV1DcF30k/QvcF80dhfFVPaOJ6i2VcgjhujGtic44HetzpHygke/C+l08/YfM3bxDNF2hRyvae6loY+7J5bFwP0rzDK+weM+BrVxvbo6a4h8c0JJhqIsB8ZPPnzB8CvOYPufLdDU95V3+ofTN3c1sLWHHm7Jx71eOUkDoOwcEdm4yCP47N+xemrzjs24qtFfc7xw9Z2xx262FjaFrT/KRgYe/zy/fPmF6Os8vew+SO1emmpu069iVhb3krZWebSwYP1/MtfsMeG9pMbTsX0UzR7/VP7F9BX3g7h/iR8cl4tcFVIwaWvcCHAeGRvhfO9TxFauHO19lystNHBaqCcQaIRs+MDTI7zJJJ+RXjdzQfUy8i7f7VPWcK2+viYXR0VSe9wM6WvbjUfLIHzr1elqYaymiqaeRskMrQ9j2nIc08iEc8EVTA+GaNksTwWvY9uQ4eBCiXVJ8Npw7QQ7w3+ZfV8/ZFwRUzulfZI2OcckRyPa35gdl5j2w0nDnDtDQ8OWO3U1NO9/pNS6NuXBgBDQXHfcknHktJl5dQPe7dMKi3U07TlskLHj3FoKhvtC652G4UDMaqmmkiGfFzSB9K4nsf4shvvCMFvll/wCkLc0QyMJ3cwew73YwPeF6Ms7NU3xFPTy0s8lPOxzJYnFj2OGC1w2IKEY3yvrW/wDZ1wxxLVOq7hbh6S72poXmNzvfjms+j7LeCbIXVhtrHCIay+rlL2tA3yQThazkia5nsDt1XR2S6VdRA6OGrmjdAXDHeBoIJA8MnmvYF53wRxQzifjC/SUmG26lgggpWgYGkOdl2OmT9AC9EWefvs8Xzr22Mxx6x3jRR/W5WewxueL693xaE/S9qs9u1G6O/wBqrsYZLTOiJ82uz9TlL2CUpfX3ysx6rI4oQfMku/YF0XKfZZa/N7mvD/ugozmwP6ff2/qle4LyLt+pXScN2qrAy2GsLHHwDmH9oC5+PrKNcvT5/wAJtO+PFSJEZXYzfU/ZfxG3iPgiikc/NVStFNUA8w5owD8owV2a+T+AuNKjgq+ekhrpaGfDKqAH2h0cP7Q/+l9Q2e80F+tsVfbalk9NIMhzTy8iOh8iuXPGyrjxftU7L6s3GfiGxU7p4piX1VNGPWY7q9o6g9RzyvGXsMbyxzS1w5tcMEfIvt3ZZVfw3ZLo8vrrTRVDzzdLA0k/LhPHl1NUafGuM8l1vCfZzf8AiydhhpnUtCT69XO0taB/ZH4x9y+mKThHh2heH0tkt8Txyc2nbkfQuO7UO0Cn4atklqt0rTd6hhaAz/w7DzcfA45D5VX3PLqFrTwDiilttFxLW0doLnUVM/uWSOdkyFow53yuBWRjyUhyXZznPUp8LWYlsGEsIwE+E9AGPJNpUuEsJhHhPpUmEWlPQ2h0paVLhNhGi8kelSxuy3SeY9kocJOaS09ExtMBsEYGUo8OjB6o8brSQtgLcJ2+sxzT1CN3RM0euqLbNkGBhVuqs1Gz3jwJVZcuftrEgOBuU+VFnCIHJU7AnjLU0bcHzRIm7FEM6SJJaBmhIoWosrAGXoHB/axd+C7H8FW+30EkZldK6SUO1Occc8HyAXABPlKwPXf/ANQvE39V2v5n/aua4z7TrpxxbaeiuFDRQiCbvWSQatQOCCNzy3XDpJSSAZG2VtcJ8TVHCfEEV4paaCeeJj2MbPnSNQwTt1wsiJuuN7R7Q3ChBV62W3r5+6E4mH/8Xa/mf9qCTt/4inifFLarW6N7S1ww/cEYPVeSpKfGGPVh+puWkHLcHGPcvU+Fu3K+2amjpLpTsukEYAbI9+iYDzdyd8oyvKkgnZKb6Cd90Tbu6Onh6sL/ADnZj51wnGPbDfeKaV9BCxluoJNnxwuLnyDwc7w8gvOUTUvGBoWa819gukFytlQ6CqhPquHIjqCOoPgvZ7Z90HppWi52Jz5gN30swDT54dy+deEqTonZKT1Xiztwul8oJKG00fwbDK0tkmMmuUtPMAjZvvXlScYyjTk0TseD+06/8HRNpYHMq7eDn0WoyQ38l3Nvu5L0WD7oWkMY9I4eqQ/r3dQ0j6QvCw0JsKvt432LXsd47fq6pgdHZ7RHSPOwmqZO8Lfc0bfOvJa2uqrlWzVtdUPqKmZ2qSR53cVAG+CfSU/CT0m1btF0r7JcY6+21UlNUx+y9h5+RHUeS9Ytfb3cIYGsuloiqXgYMsEndk/+UgheOgK5QUTqyfTq0xt3e49B9qfhMvZXPxm69xh7cY6xjnQWCZjWjd8tQ3GfAYG64Hi/tFvfFLXUj5W01DneCHID/wAo8yucq6hhAp6b1IGbAePv81TIwtMeLGduf7mWXddJwfxpX8GSVUlDBTzGpa1ru+ztpJO2Peuod26cQDnbrb8z/tXmD36QoS4uOSjPDG92Lxyrr+Mu0S48aW+npa6ipIRBL3rHw6s5xgjc8kPB/aPcuDLfPSUFFSSieXvXyTatROMAbHkuRwko8JrSvLvb1L/DvxF/V1t+Z/2rH4n7VLtxZY5bVXUFCyJ72vD4w7U0tOQRkrhSnwlOPGH51Hgg8kSLCWFek+SPGStax8RXfhurNTaq2SneTlzQctf+U3kVmgJYyjUvVPzeu2zt5uEMbW3Kzw1DhzfTyGMn5DkLVd2+0Xd+pYKov8HTsAXh+lPhR9rAfcr0a/8AbXxFc4nQW6GG2Ru5vjOuTH5R2HyBeazPknmfNNI+SV51Oe9xcXHxJKPSmwqmEnoeW0WE2FLhLCei8keEsKTHglhBeQAE+EWE+jzRoXPQcZSwpMYT42T0Xn/UeE+hNnBIT5PgjStm0ef0IXbDCl0E8yQloT1T8ohil0OLTyVgSt80wiYXDYInwZHq4CqSl5Q5kaRzTNd6wwqz2PZsQpYz7Gyfyu+lOrGmqkb5qu4KzWHNZL+Uoea58p3V4+oiwnCkwkBhTowBSApsJ04aRJMDgJKi2yt0k+fJN1WEMTU6QTpg6SSSAkhf3crXdM7+5HVRd3LkD1XbgqBWmnv6YRn22cvNVPSdIEyctI2IwmSUlgYHvIPQZTEYcQjpfbd+SUB3JKfwDIgnASxugzhP1TgJ0FTgIkgEQVaLZImjdMBlGBhWg6fCZSDfHU+CEWhbG57g1oyXHAC1XOFLTClixnnK4dT4e5DFAKZmp38s4bD4g+1NoycLXHH5c2ee+kXkk/TG31t3HkFLIWwtyRl/QeCpuJeSTzKdpwJGd8ptKPThPpUL8tIw1PjKPCfA6I0m5AwnwiwnRopmDCcjCIBLCcguYMDon04T4Tnon4l5fwydFp2zlJrd8o0XlQFMRhGRjPvTEBGjmQAE+E5wmzlScpgEWMJBPjqnINh0paU4y5yMMwjQ2iJd8UFP3bnN3OB5KcNRkDGwwU9Fc1dsLWnqfej04UobtkoSPBVovK1Gm+RSAZCYtTV5Gjbl58mlShqaIYDj5YUrW5GVeE6FyQSRhwQCPEjFb05cAoyMVHk3P0Iyx+V4576YtTvVSn+0VHhSv9dxd4nKbSuWzt0y9BATp8J1GlBSRJiEaMySfHmknomUkkksIYmp0zUQTB0kkkAkcTzG8OHRMmwmF2SLv2d7GN+oVXBHNTU8pjdjOArNVCJWCeIbgeuB9arW+4nelemGC8/2SowMq0yItpXkjBLcqBoRZoSmb1RBOAnwkosIgMpYRAKsU2kBhEAkBsiAVJ2QCLCQUnROItBhalLTCjibPM0GZwzGw/ijxKK20TSz0uZoLGn1Gn8Y+PuSne6WUvcckrTHH5rDPPfUDlznE8ydypHSNgZjYyEcvBMSKaMSPHrO9lp+tUyS9xcTklaWstD0mVxJOSUjAQMjBTBxadlOx2Tg4yeaJpO6q6COaWhW5IsgEKHSfNGh52onN6phg9VKWE+5BoIPJTo97PjZMAjI2SRIWw4SIRHfokOuVWiRuHJJOeaSFzowPROCmwkRujQthnE45odyphETueScM0nyU6PynwiDc805bgqRzd9kg3KCuSMe0Qi0J8evnyUjBv8AImW0QbhwwpQ3OxSDTueqlDSSAEFsGMnAR6dIB23RadGcpHdBbRn3IMc/NTHAGw5psDwGyDQhpB5bJiBlTYBG/RA4A7AbkphLGzEQz+NuiDDjAUrWHIZ0bspHR6WZzzK1x9JtQRtGcnocKrUEsEzx5j51fc3uwRjGkZPvWdWENp2t/GedR9yWd6bcXdZSE81IUC5a7YdOAmATjPVJRyEKMoHIOBSTpILTJRNQ9UYXNFEAnATpJgkSFEgEnHNLG2U4CYGrlHMWSdMY3B6hU1Iz1XBwKeNTlNtINMwna3cmMkfJus7HgtCll7qdkg5Ag/IqtTD3FS9g9nOWfknkryTOrpGAnThOpkO04CPCYBErTsk4GU6MBOJtCFrWy0uqQaifLKdu++2vyCsWmzMMTa24AtpubIzs6T7GqWtrzMe7jAbENmtHIBaY4ufPP4R1c+s6IsBgGBgbAKINZTRCab1s+wz43/0nPd0ga6b1pDu2MfWfJUZ5HzymR7tTj9HkFdrML5H1EjpJDlx+jyCQGCma09EQOPep0WzgZ96Jow7KYHA80Yc0Ae5VE1Ox2rAKIxh3JQd43IGVMyRufbA+VXGdliN0e5Hgh0eqrjO7cNzuopNIcWt5FGh5KxAx4KMjBVkR5Cjkhc3fzR41UyiI8kxOQiLTlMBkJaVsCScg+CYBCtiaCVIyPJyeiOGMuwp3RhowjTK5I8bYQOapPJC4ZSEqMg+CZSO9VMwFx3GAg9ha3JyjDcDdEAGpyMnCDCAjAwiDcJZ57BBbAd0sjcogNkgAM5GclBwPIpt8nwRloBznZNjYkH3IMBGGkoYgXy5xsEZdkYxv1VmKERNB2JdunJ2LdJGtLSN9zvsj0aQXuOQ3cKSnZlxe7k1DUOLg2NvMnf3Lb1ETuqk7j3Q8XnKyq14fUHB2aNIWjUyDWceywYWM/dxWHJfh18M72AjKIRo2R9TlSEYWWm1y/iIRgc0zmABSFC5JUqFwQHmpiont6pVUoUk+UkLZCkCZOFzwzpJJAIBwE45pDcgKdkTRu9w9yYA0KeOlleMhuB4k4QmQN2aAmMjyMFxx70+iqwKRoxqmbnwCMUjDyeT7lVARNJacgkHyVSxN2uMh0DGokJ3t71gDidTfZP7FFHUyM2OHjwcrLJIpOulx6FazVZZbndU8FrsEYTjmr/ds1Zc1rx4KVsdARl8EgP8AZfsn4J+5GcAiwtTRbcerDMT4Ofsjjl7v+RgYwDkdOT9Kcw2jLmkUI6KolGpkMhb4luB862rVT22haaqub6VUD2Kf8Rp8Xnr7lXlqJ5gO9le8+BKkbSvcWgjnurmGmV5L8JamuqblOTz8gMAD9gVWSaOleWxaZJxsXcw33eKluLX0z2UkXq+oHuPIuJ6LNaCCcjBQkTnGR5c85ceZKMMz0TNac5GCEeN0k2loxnHVJsYx03R4KMDkgtoxGOqcRNx0RbklOG4CotojCCeSY04zgEhWPkT4280Fuqrad7XZDvkJUsADnnPTopvkUbBpnPmE9le1jIx7IQPwRyTjmmePVKqVCAsa49BhLuUs6jjA+ZWYGOLtwcYV9C3So+E+CgLcFbrKUO6KCootJ9n5UvGCcqGkZqYpJG74Q0jtL3Md8imf4qbC32raN0nMypCllSraHQOoSIUh26IN0jlBhG0YG6JrSUnbDCD2A7piESfCAFvypFP0TFu2UGYkbDqm6YS55CQBLgMIPYmRud6zQMjffqrsTe8aHAe/ySiiDQmfmKQFpIaeYWuM1EW7TchgbAblV5JA1j5XbZGGqZwBHdNOXHclUap+t5GfUjH0p2tMJ0o1LyGaep3KqsZq3PRSPzLJk5xlHp07BY5d10b8ZqB2CElE7ZATkKDlMgcMp0DjjkpbSgTORFC5JaE7FJOeaSlTNRJJLBZImhMAnQB5A5BFzQsRhOAgMp0SSYOAiA3CTUQGU4WRAKQZ2TMYXHYFWGU5zl2/uWkjG5BY97TkHHlhWGTaiAYi7PxRzRB7YgGsZGD4ncqenqDHKCZtOerVpGOV+Wl6BBSRB1XG9tRz7nUDgdM+B8lC+XvDs1rW9AAmqHHHeFxdq31E81FARJlzvZaCStPTmttDLMInAgBzh0K0WVTZgH6g12oEAeGFgukL3kqSKV0bw4b+Xil5H46jZu1PJM5lS0ajgAkbrOEpaND4w4f2grEUzi0Fjnt8soyZjuHn5gVWme7vtCwwO5xvb+Spg2kaCcSE+ZCdlY9g0lkbx/aapGzUsm0sDmHHtMOw+RLSbUPewj2IcHxduoycnPj4KxUUphAe0tdG7k5qhxgBB7C4IsbJ8IkAOE+nfmE6WAExs2AChLfvgPkj36JNHVJOySeMsPuRAZKaQYjKokMLMuz4K5GdKr07fvefFWAN04VXI34ASlfq2QM2CZwVsPln1DTFJqCka8PaCEc7Q5hBUDIXN3BSrWVIQgT6iDghNkOKlUJOG5ThmSpGMz0SPYC3AUROSrMjcKAjdLRAIxyTKRMQkuGwmcPNEQhcEGjVuCI4BcEMMWo5PJXWt3WmOKcsv4lp4BJlztmBQyFkbXOIzk7KZ85EYjAAaNz5qk5/eEudkMG4V08YikmNOxzttUh28gqFQ/SBGDud3KaSUyPMjuTeQVUjJLupOVla2gGDYnqkXYP0IicDGOajKz2r2bOULuSIoD1SrTFGeaEojzTEKK3gCg6o0B5oWDqknSUmzkkklg0OETeaZE1AGnCZEmBYT4SCdMCUkMZecnZg5lRt3wFM46GhgOyrFnUz3iLZgGOgQd65342PJRAnqmJzyCvdRIlyUskckIycI8eKcKyNR+qS0Qv3znCmawRWuV3V+G7+9WPR+54epw4es4l3znZDUEC2sGMZePqWmPpxZWbZTYwDkqZrRjICQIwApGNJj6fKgWjhB0k/IrMcoBAKhwO5PiB0QsBLQefmtJWWU20BStlaXhoKjNIWgEHmpqKRxYcHdqtemU7nlk8DmHHtMOQfkVdWM+/hmhz4nFrt29WnkUBG+ehWs+COSPvInNez6lRki0HySsOX+q6Sk0+SWnCk9gwn0bqXSE2nCZA04IT6cHZHjKfCCCAoZ/5PHiVYwo3N1SNHQboB2Nw0AdETSnwlhOFU8ZBGMqVzMNyoIx6wUsrnCMAcicFaRlZ2rSN1PB6BDjdTuZsg0pLiMMBPJF6M124yCpGtwVaiZlKQrlpmd3I13qglSxvwcOaR71pdxjOyAwtIwRlPULzis4Nc3bBVaRmCrphDduXgq8gOErDxqoQUgFJjbkhaN8qGgSMIo4jI/HTxRtjMkmlo/wDpXWQiMYV447ouURtjDQAOiLf3Kx3eGZI36KrNJp9Rh3PNaek491DI/W7SM46qpUS5PdxkkfWpKiQRs0tPrHmVXaNLc/jH6FGVdEmptFIMHSOQQEFrVLjc7oXnbCypoCgKMoSpq4BC5GUJ3UtcUaEonISMqa2xAg6o0HVJcCeaSR5pJKZycJYSCwaHRNQo27IAkQQogmBhEEIRBMJYGgv3TPdko4eRPggWknTK+ztGykDdspkbQU026h2hWqWATVDI3cidz4BQNG2Vo07O6hLyCHOGPkVRhlk0ayYS05Y12Rn72B8UbZUBAktjs7lpBVRkg9MBz6pGn3K7StJkdCRnUMYWmLmz9qGj1Rj2lK0aQCSk5hjeWnYg4IRMYXJ6Gzu2Y7zGE8QxGAnkOljsAHZGwZA9yaNrNAMVGno5pQyt++DO+yKkOmbPg0/Umk3fz5bI30R6aZ8D9bd/Fp5EK7KGTR94wYGOXgqLBzVynBFNMD70SpyikAdWeikwnDdhsiwQp2YQ04TYKk5HG/NEGeJTCINSLVNoATFie06REIGjDiSpnNIGQhDCRnqmKEBGGZKNsZJUwbhOM7UbWgDkhl3GPMKXCEjJA81cqNmxlCY1KiBAKW9luoAw+BVymGBhBqb1RxvaCqFqcoHNUgIcEnDYqUKc3JU3q3NzVVyMmuCueadrS5wa0blHhX6SlDW63D1j9CWOO60yz0Cnp+7aSRueasxRanZI2HNSiPUQAjq3spYA1mNR5rbWumU7qhWTAOLWkLMc4RtLjzKmlcN5HHYKq0d44yP9kcgpyy06ccflEGE/fH9eQKEhTOy52SVG7wWNu17ROCjdsFKVG4ZSNCeaEjKlcFG4JVSNCeSMhCQprXGoyEKMoeiixvjUSYoyEKTSBSSSSUzUkKMDIWG2hkbUiMJkwkCIIGhGEAQKIDKEblGmVSRjEbjlOOSEHEeOpKJi1jO0fMBSt8UMcZfsBlXYog17W6Q5+ceSqRhnlPSalpNhNN7PNrfE+fkhqZXOfhpzjnhS1BkibIx3tDZV2hukEu3wq+HP8mDcYJ55ytGFzgI6gH2Tg4VAN1HYkLQoSzX3Mnsv+vonEZzae5RsMzKhnsStz7j1VVpw0jOcnK0n0xfA6nds4esw+BWcIyx+l3Mc1W0T0ct2z86IDw5KXuxpIBOcIWhFuhpNB7Tjjk1CG5dlT0wbqIcQAR1TNaNZa3llRcjmOwFuOSuMaW0D3jm52kIBEOoVqoAip4YOoGpw96UyFwqoG+SfSjaw9UQZyCnyHij0ItAIKtRw6s5HVTGkc3B04B5bKfuyLnFazi04TFpVt8WHHZRlm2Fcy2zzx0gLMhO2PCmEZRaMLWMckRZgZTgbKTCFwwrjJGQgPNGcoCCq2VpkhukkkNhckCR1T6UsIG9po5SOqssfqVIKZjsKtpsSTRhw5KjIzSVotcCN0LqfvXANHNPW7oTLXtTpYC+TURstQM9UKSKkLAAGnAVnuQyMvfsOmVtjj4xFz8qoh4jySsuok72Q88K5WygeqDzWRUyFnqg7nmpydXFihmd3r9A9kH50nDYAckmt2yj6LDK7bXL4QkbIDzUhQqCiIhA4bKYqIhCkTt0GFKQgKFxC5RlSuCjIU2NMf6AhCpOiAhRW2NAVGpioiFLaBz5JJ0kKZYG6NowgUo5LmjU+EIaE6fAVAgEYCHHgiAQBAIgmCPSXHAVSIypcyrMMXV528OqBjRG3J3cn7xxOFpGWV36Ww9rGFrBhPA/u52OLtgQVCweJUjWA7FXHNemlcQDNLjcEhUmbcwrUji+EOccnSN1CBgDOMH51cjMbQSQfJSZOBjYoRtyx8ikbvg+BQluW6ZtVGI5D9+aNj8YKae2CYfFdzDvFYkT3RO1MJDgcgjounttfHXsEcjg2fqOjvd9im9CTbEdTSwerIwg/QVGyItcTjZdfpLQWSRhzfBwRMoaKZ41U7R+SSErkfjpyWg5Bx1VmKF0j8CNx8wF14stCQMRfSr9NbIoWgtZ7srPLKKntgNsjZqakMAl73B7/ALwYAOdsKd/Dskshkkka3PTC6B87Im6W7u8lUlfLKd8hZYSya2M8t+mHNw+6JpcyZrsdCs4wuY4tcMELqi14CpT0npAcMeuORCMspCwltZtNG4gHSNj16rpbhV0s9qbDG0atsN0+wo7Xb6GagnbLNIytDgIR+IfeUpLTUZ0kNa7wLhnPhhcHNjjyZzK309LjwuOLm54dzyPuUIh3WvLSOaSHNIIOCCNwq74Mcl3cfJHn8uHai5mAoy3ZXHR46bKu8YOF1Y5xy5Y1A5RkZUzhsgIWmN2xyQaSnwpNKbCtmiwmwpsJtKobRYTYUpGEsJDaLCIc0+lNhODaVp3V+h3fkhUYmlxJ6AbrWoacuDQOu61453tnydRsUlM2TcjYKhdXtEha3GlvNa0rm0NB/bcFy1dVg5b1PNa72nixu2RUy7ukcd+ioMY6Z3ePzhWpR6RUNibyHMqwYA1oaOQWGXt3eUxmlMtwFEeWFbezmFXc3dY0pdoi0KNTEIC1CoiIQOGEZCEoXKiKidspjsgO/QpLlQndRkc1IRh3NA7OUNMaBC5EULlFa4UCAjdSFCVDeVHnySRJJGyQpFGFIOS59Nz8kuSQ5JYOeaYG0ZUgCTB6qIJwqJkZccBTbAABO0d3Fv7R3KDOStZGFu6cgnzQqRuEiE5C2KMqcDAyq7SAVbgBfI1o68z4DqqY8k7TvafR2jyCZvrBqke5ocRnbm1IAZyD86rbITSD6uAB4hSNbjqmYNySOimDABlTtJmtHJSxjSQQTlM0DQNPPqpGBFDprTcjVNMNRgvaMtd4ha8LASCMYHJcjbnGOrac88rrKR+tgKkZ+mvTRh+Ceilqpw0aI/a8kEcwggGQNR5KBjDLJnJz5LLK/JfyQqenc9+ojBz4c1cdTuY4BzSCd8FWIIHZboOH9MrSjtz5Guccud1djJXBy8/LOTU14vQ4Pp8Lxf7YTqfU/SWnGM6k7aQA5x06LXmpC07nbGFA5oZgDkNlF5fKdLw4fHKSpKWxd16PN3jHh2HhrBnHvUFVQFsrtWdRJPvXS2Stpqal0Seq7JOcc1nXOs1TPfCdIJ6Lntt7275ZNxz9wgJbDqGZCwlzjzIztlY09PjOy6N8zXgtmy4cw4e03/68lA2GjqZ2QvcYmvOO9cdm+8Lfj5LHFy8eOXpyssZAIVN8Z1LduFK2CpliZI2VrDgPbycst7N13ceW3mcuOrpRc0HYqMt3KsvbzUZC7Ma484r4TFqmLcoC1aysEelLCPCSqUtotKWFKmwmW0WE2lS4QFuAgRYbFop4s85XF3yDkuls9OHaT4BYJGqrYwHaNgaF1tqhMdsqqog6Y24B8ytp1hscveUxjKvdRrmLB7LeS4+rlJMj8+5dHcn+q5x8Fy841yxx+Jyfcqz6jTg9bPSt0x6z7Tt1MZChd5KMrC07d0ZIJ3UbmDOUslLUkcqJ7FC5pVouB6KMgFTWkqoRhROCtuYMKB7cHCFxCUBUpCByS4ryDZBkOblTOGQq2CyUt6FDTHszkJOEZCAqa0xqM7pJyhUVvApJ0klsloypAhbyRhc7oLCcc06TN04VSBSM3c33qMclI3YKomppX5dhC3mhBycowN8q4yEBgowg6ogmztLSrkDjBFqPN4wPcqwIJwpTl53znGMqozyu07SHuOTv0UjGnmFCxhGCOinbncdOaaE4xjnzUrWnG5yqzHA81aacjZSWkrMNGw3HRSaRzHMjkgDfWJ5ZICl06X4zukJE1KMTMPhsuntjtTizPslczDhkjc+K6O3uEdUdtnt2Ueej1v02d3zDc4GwWvSwEtLmx8hzVegpHVDowxhc7I2C3WW6WMaXBwPVq876rmz1rjdv0n0+O/LkR0jACHYzn6F01HVwQ0+gjScZ5c1iRQ6HAHbBVrvdLVzY8svJ43265j4YbRV+l7i8AAE8gsSXJftyWhVzl7i0FUxE7qtcOGYzUc3Ly3K7M2UtGMoZHOeiMZHRO2MkpZYSRPHyZW6qjJG49Duqc4LRhd3Q0VtfbyZw1z8esSdwuOuMbGyvDDluTj3LP+OizWLFmPrEeKpvarc3tKs4L0OL08vm9qjxufNQlitPbug0hdmN6cWc7VS1CRhW5Y2gN0uzkZO3Iqu5q2xu3PnNIUxCk0pYWkZoiEsIklSQJ2NDpGDoXBPhHG3D2nzRFY3tZpsOrJXHxK7cOij4EOj+Ukmw8+efsXCUb8zSeOpdg12eDntHNk4JWmePWP8A2res8v8ApydyfkFqxAwGocfijC2K/oFmRNyZT5j6lXL2vi649oSEJUzm7KMjCwolA5RlSEZUbm7IVETnbpi7KdzShIwitIWUDxtqxy6JymcSORUqRENdu0gqNzNsp8BsxI6jJCMnZCorOGygmbloI5g5VxzVA9qTXGqurUEJSPquPgkTlS2uPfSN7TzChe/bYHKsOUGkl5JUVth67RaZH75xnokrGySWl7ZQBCJoON0wGVIBsud0EnjGybkfejaMJwqIbFGDlC0IhzVyItGFLjZRA5Uo5K4imAyj5JhjxTtySmwy9iYNiSpRhAFI1u+M7oZ1PHzVgA5GwOVCxpxhTsG3RBQbomkkpwHtOAnacqUNOR4JbM0cpDgHD5VcjAdvnOUEcbTjYbLWfa42WyGsZURkyPLTEPabjqVjyZzH20w4/JWiZ6wyFuUzDIxpb7TSsmmieHjO5yuntNJLLI1sUL3nG4AXLy80xnbo4+G29On4YrRT1DJC3OAQQuwdLHVS6mHDsY0lcZSUjqeUOALccwea6ShcMlxJyGEryObl5cs5ML+Py9PHjmOO/lamihZ60hyR0Cpv7ufLYzpk+KTsfcVHUyOkdgFBFC4uyu3ikjDk3aFtG8ykFhLlYFC3k+RjX9G/arFRI9kETdWMtyfE7qh3u5C6p6c2UkvZ30RDtJG6IWuZ0ZkYzIaOi0re9kwDJCDjlnorVbP6HAe7AIPQrkz73b6b48cnpyFRMYgRnHksSqmy7BV+4PJe73rJkBJylx47rPnzs6VJNyoHN3Vt7Ceij7lx5Bd+FkebyS1V0ZPJA+MsOCCDhX4wY3hxAOD1QVs4lk16RnC1mWXlqemGWMmO6zH7FROGRhTPOTnkgwu3H087kyQlmlMQp8Ji1aMdqxCWkqcsCYtxyQNowzxQSHDTjoFK4qMtzlVDxvYLW7MzifFdlb3Ga0V1Pz9USAe5cJSPdDXuYTjddhZ6kR1TWuPqSNLHe4ros3i15brPbCrWlxWZDtNKz5Qugr4NEj245OXPztMFSJOhOD7lOXa+O/h4ilaq7hg4V1wDmqo8YcVlYmIeRQuCkKEjIUtIgcQhIUro84QyYZjPIoVKgKBwyp3AAZVd0rRnByfJLS5UTm4kznmMJHbnuoZjK/2W8lD38rDhzfnSa442rZd5KCV4DD4qI1R5YCidKXcznKW2s48gSHJUWojZSndRlhUZR1Ym1eKSctS0qdL2HCSdJCNspnJShRhGFzOw4GXKTHIoWoxzVIpAIgnwPBJaRFEApAomqQc04mixtupG8kCNnshVGOQ2nGylbjn1UQUzTqABAwOqGSZjsH3hTxkbtUDdiFMwDIPUIppmjzKnYScBQtGcKwxuN8KKJNpo8NPvKvRHZU443OI2K0oIM4OCAubksb4Y5fC1StJeD4rueG66OlY9jhjWR6w5rkqSlk0iQRPMY21hpx866ewW11wM+mZkYiZqJd1XkfX8M+ow+3t6X01mPeTrqWhZdHvnEmA3DduZQMdBTvkhMrnFw0lzRs37VzkFfLANMcrmgjfScZRsqjqBzyWHFxzjwmOPw35cu/fTq6WnjbI10rg6PmHDktCpiiLR3YaPMbLl6O5Pj2DgB1CsyXMuad/pXVhlqenPc8b2nrXtc4BpyGtAWe4EnKQqWuO52WrVVFuNvwxoEmPVxzz5rWZ3TG4+d2zG1YgHtYKhqrk6VuC8nHiVmVlSNRwVnuqfWO6z8bkJy+PVa9dQVEXdFwa7vGhw0uzj3+CoSUzCdInZrHNvT51TdVED2j4c0AnB6rbHjsY5cuNaQomRHFQTr6MbzHvKvUNrhllbIAZImkamcifJUWyMqXNe2VodpaCx2xyBha9urYKNrmyPDi8AHTvpU815McbcJ204vt32xbzRiGqkMcRhjccsYTnA9656fIdhdfxHPC+drYZmysEYOpvLPguRlwZF2/R5Z5YS8k7eZ9d4zL8Vdw35FCBhXGU73nYZ9yB8RbnPRehhlPTyc5fasAmcFIW4QrVijPNCSppYnsa15Hqu5FVzzQQdJKWFL0TYVQ4ya1pgqmTdHDmtekqS5rSHbhVq2Dv6ZzcesN2+9UbbVYIjdsRsujju46LPPDf8dZOW1AbIPxgNXvWLXUutjvHotOmdsA4+qVLNC07YTsY4Z+NczTvLwY3e03b5E8kYyp6+ldDL30YH2qBswlbtz6jwWOWLbW/yiFzAonbI5nkclCQ525JHuWaojkqGMODnPuVeaSWXAYwgeJVktA6IHdENIqGFxGHvPuykImtGwU7t91GUNIiKB4DhgjKkKjcp00ijNT6TqadvBVnZC05GgsKovA5KLHRxZ29VG0ogm0ovFEb2kUOE6bCLEeVhsBJPhJRpoyE/JCEa546qJp2RtO+UCNpwmjJKEsIQQUY3WkRsgj5JsJyMJpoht8yNp5bKMKZuFUZZDUjMAYwogcKdm4yeaGdSNOThTxu35KFg0nf5FKw+slQtQjV0XQU9guBsrbq6mcKFz9PekjGc45c8Z6rn4XBxxyK6a33u4w0DaGOslbTB2oRA+rlc/LbG/DJfaajtsLac1NXI9kOdLAwZdIfLyHUrToqGiqJmtjqX4wXFj48PcAM4aRsTso64OqGUtUTs+HSQBgNc04dgdM7H5UraJTXwviAHdOD3uOwa0cyT4YXFllbXdMJitG5TammF5hjaNMbGHAa39vmUZuM0ulsknqtOcNAGffjmsqokYJ5RCT3es6CRuW52+hBHI5Z3C0ryeNdXSvon2+R0r3Co/EAOyjjeSsWGVwwtShqGNqGGZhfGDlzQea5/tXj3d7XeSZzS/G9w6o3ykDmVAZozI50YLW5yATyVi412qCClETGCAe2Bu/Pirxu4zvGi9K0HnlM6uJGxKzZJiThuT7lA7vTuAcea1x47WOXL49RZmqdRO5VV8m/NRyFw3JHzqB0zQd3BdGHFY5eTk2mLyeqTHEu5qsXgn1XA+5E1x5LeYua5VfZJsi9LczYFNSzU8cUnfR63Fvq+RVWR4Iz1U447yssFzsx3tNJWFzcc1VLwXKMHf5UxOSuzHCRxcnJcva1HOW8jhA+XVlQ5wh5la44xzZZ30JyBGeSjctNMtp6SRr3mmk/k5Ngfiu6FU3NLHlruYOEWSCCOisVje80TtGNYGr3qvHZy9dqoTpspZCnZkVjXKmdTzelxD1c5eB081sKOUB7S0jIPMK8MrK1wy0jt9f3kQ9bJW9TyipiLR/KtGceIXFyRvt8+tuTCTt5LXoqwv0ua7DhuCuj9puHlhPcakzA8FrhzWDW0T4JO8j//ANW22oMntY1eKaVoc0ggEJaRhncbq+nNNnZLkHZ45gpKxX0LTl8eWu8lQZO5rzHMNLhyPQrHPCx163NxKQonKRzhj3oSsxERblREdFMVE86QSpXER3QOGyWrJyn5ptIhdyVF/tFX5NmlZzzuprfi9hcT0ThINyjEXiUtNblIBJSxU0s79ETC49cdFdFPDSYMgD5PoT0z84oNikcMtY4j3JK46skB9U4Hgkn4jzrmG5RAoWo1wx6Vp0SEFEmVEjaUAOU4OFcRU43RYCiaVIFUZ5EpPAIMImps6kBUrDyAUIUkezk2dWs5Rc8YPVBnOMKUDA2HMISmjzqBJyul4ahpau7U0FbUej073YfL4BcuzPU81fp5ywBY8uO424svGvSKqWjpGT01DURzU0LiWF7GuMhwMk5+bbwWHU3N8sBijhhhYTqeIhjWemfIeCxGVeWe0l3pcc5yuPH6fKW23brz+olmouseXHBPzrQpKd87mxxtLnnoFkQu35rWoK000gkbzAwp5Mcpjbj7Rhljll+SzLDJTyGORpa9vMFSQyaVDNWmrnL3buK1LXTMEjppAHOjbrDTyzn9nNRjjlcZ5TsdeXSeno6uV20LwPFwICsVbYmua3UXmNgYT4kKxDUS96063uy7cZ552Kz6rDJHMyCGkjIV8eE2OblsxV3vGcNaB7lBI4kc07jlRl2ei7JNPMvJVabkqEoGSr0u+VQlG5VyJ81STU05Y4g+SUVzfE8NmGRn2uqGQ7qpMMtzhVIN7dGyYSNDmHYozv1WJaqkh5iJ28Fr6wnIwz3j0fGyEg5SD+ecJtYWuMcuVPhOh1oNZWkY1McKNx8kBeT1Th5HmqiDFXYGGWi09RnCijbBMcOJa76FowQCLDW8lthNllfhhvBBLTzCBWqyLuqp43553UJWeU1WkCDkKN5RdULlC8UMrGvYWuAIKzQH0EwOSYXHY+C0nIHsbIwseMtK0wzuLaVZhm1NDmnIVuOYE4J2XOsmloZNDjqidycVpQ1DZGhwK6OrNxOWG16eAOGRuCsStowc5zhbkUw9l3JQ1EQOcqbC488sLpyj3TU7vjMHj0Usc7Jhsd/BXKuAb7bLFlaaebLOXMLPPB3Y6z/7aBGFC/DgQUUEomjz16hKRuW7c1zp1ZdVXIA2CbkjGCPMbEIHZRtcQ1D9Mfv2VJjDI7AU0+ZJAxvIKVrAxoASb43UR6AxmBjPipIKaSqk0tGAPad0ARMhfNK2NgyT9Hmrz3NhiFPDjA9tw6lVjNpyuifNFSRdxTjO27up96zJXlx1Hmp3+KqPduQqs1BhN0x3KSi1HxSUbdHhGM3kn3xzQtyiXDHcMbIkIKIY6poEEauU1ku1bH3lLa62Znxo6dxHz4UNRR1VE7RVUs8DuWJYyw/SqlJEFI3dRKdlPM5oIhlIPLEZ+xVtNhxunwjEE437mX+7P2JmgucAAS48gBzVSxlYdqkGxBJ6pej1H9BL/dlOIpXEhsUji07gMO3vRuIsqdrt+SnYcnChbDM1pc6GUAcyWEAI4Wvc4ljXOI3wASmjxqcc1MzbbxQ9zI0anRvaPEtIRN2IU+yvSdpOrHkrUeNI3wq9NFNPLohhklefxWNLj9C0HWm5QM1SW+rY34zoXAfUpuhN0mux18lM2fA0jqqIfvge4qZjJTjEbyDyIaSpuMPysalNUBhAHPO5XXWuEststyc+N0TXdyI9W7ifHyXFU8Mob/JP5/FK04ZZI2gFsjRz3BAUZ4b6h48tndjrqXNUyZtJA7vms1bOzt1+VY8r85CgguU0GowzOY5zS1xacZBUffahhLDj1WXNzzKagyUJKEOyk5bacfkil5ZVCY7uV2VwDSsyoeMHCrSpVKR+Duqs8g04RyvGr3KlUSYJ802k9rdsefTAV0D9nEeawLNGZJw5b1Q7TO4JyMuahLk2coSchBqWsjkyqXUlhRA5KlyqjOmRJISU06PkgghaFFWesGPPJZhTh2kgjmFpjlo/HbSu7BqbKCCCMLLz4laT5PSKEjAy1ZROE+Tu7GMInCEuylnKAlZLkJ2OiAp0xTq4hlYyVpY8ZBVSJ7qSTQcludirbuainjEjMdeivDPVa434q0KjIBB2U7ZzI3SVjRTkNLSdwcKxFMQ4broK4Jao7EYWPUx6tuq16o5aCOTlmSnmk147cazo5HQS/wBnqr+dTdXRUZ29UdJLsY3nYciVzZzvp2Z4+WPlEz2YOpvXmFFI/wBTzVglVnty9ZsYihbzeeZR6S5wa0FzicADqUekAAAEk9Atugt7aCAVVQP4w72Gn8Tz96JNquWlMwCggMZwahw9c+A8AqLiAN1bqCXPcScklUZjkYW0x0JuoZHElV3uwcKR5wFE7nkqM78N5+IcJJsFJZr8mQlzCEZ6owcLijvEvauxfgCiuVM/iS6wNqGNlMdJDIMty3m8jrvsPlXiwO6+ruyeNsXZjYw0AaoXOOOpL3KOS6hY+3WSz0tDEzvZYoI86W63Bgz4BVrvZbdfqCSjuNLFUwSNxh7ckeYPQ+YXjn3Qssmqwwaj3ZE79PTV6oyvSuFuIrYeFLR6TdqMT+hRd4H1DdWrQM535rPV1tVvw+Z+LuHn8NcUV9mLi9sT/vTjzcxwy0/MfnX1na6OOntNHAWMzFBGz2R0aAvn7tSfS3TtUohRzxTsmbTRl0Tw4Z1kYyF9CXGb0S1Vc4OO6ge8Hww0n9ivO7kLGJ3U8bgQWtIO3shfKfD0Ih7RbfAR/J3RrMe6Qj9i+q6WTvaSGUHOuNrvnGV8ytgFH20+j4xovYx7i/P7U+K9VHJPT6d7lnxW/MF512bRsPEPGwLQcXXG48ivSF5z2a/hFxv/ALWP1FRLdVVk8o6zia1MunDFzogwapqZ7W4b1xkfTheRdiI18R3IOA/xNpIIzvrC936Lx7szt/wT2lcTUOMCFjmtH9kyZH0EKsL+NRnj+eLoe11rY+CMtAH8bi6Y8V4xZLbNerxSW6E6X1EgZq+KOZPyDK9n7YvwF/8AdxftXnfZSA7j2kz+LDKR79P/ANrXjtnHaw5sZeSR7fZOH7dYKGOmoKdkYaPWfj1nnxJ6q+yognL2RSxyFhw8NcDpPgfBPOS2ne4cw0kfMvGOyCokk4ruAc8nvKYvfvzOsbn5ysNWy11WzGzF0naTwpSOtEt5o4WRVNP60oYMCRnU48R4rqODY2u4NtBIBPorN8eSscUMEnC11aeRpJf1SoOCfwKsv5pH9SPK3BMxk5Omy7uYzhxjB88Bcp2gPi/gu8xuZnvo+RHiuU7VpHMv9AA4j+Ku5HH4y4dsriN3EjzcStuPj3rJy/U/UTvDS/HJjmpmyFUGP6gqYSEldXjHj2rzZEi8+KrseEbn+qlcSlBPJhqy6iT1HOJCsVEuTjKyquYE6QdgjTXD2gkky7PJUJH65cc1JPMGtP0KO3xGWYZ8d0adMnW3T2OIMYHeSszO1TOOeZKCnPo9ISNidgowd1rjHJzXvSUOQPdhMTpaSq+slyqRz+Kwx2+cKfIPIquB6qYPcx2/JPSbE6WUweHb9E2Uk6FlMXIUkz0sUs+mXS72XbKCYd3M5vnlRvOkBw5g5VisGqKOcbh2xWk7xVJ2q5TO6JEplmrRikkeSizukozwhRFCd0HFKpbplDhtnmgZIWuwTzU1ZjQzxyqT3YkaV1cd3i6JNxsaHS0Jd1adgsiR2HYPNbFFIXxuAOCW4wsmqbiZ2OhwmvxVZhlgKqq3L7Cr4UWbdPFUjKghul2/mpW4f7PNBDSuk36LSp6QBzQBn5FneOMuTLGXpJbqM6xK8AkHZWq6Yufgnlsp/VhjwOZWVVSHUnqRhvdQTnBwqMruinleeqpvO+UW6dPHAO3UbjyTlyAnKxrQkkCSRsUFHlCBsnA81wvRSjbC+suyz+bKw/m//M5fJbTuvrPsr/mxsP5v/wAzlHL+ox9vO/uhP8c4f/In+tq8WwPij5l9Bdq1op79xtwba6pz2wVUk0b3RnDgNjt8ysjsF4X/AM7uX9637EYZyY6pZY7rxfgSnFVx5YYcbGtjJ/8AKdX7F9P8aT+jcEXycHBbQTEf7hXktt4OouGO3OzWygkmkp2UxqyZiC7Ol46dNgvSe06buOza+Ozu6m0f7zgP2pZXys0ePUbfDsoqOGrXMDnXRxO/+AXg/ENOabt/jGMa7jTyD3ODV7N2fz+kcAWKT/Q42/MMfsXl/HNP3XbxZJMfyzqV3zOLf2I4+srCz7j3Veddmu3EXG/+1j9RXoq867Nfwi43/wBrH6ipn607+0ehl7dWgkaiM4XE2+g9D7X7tOG4ZV2uOUHxIfpP1Bat4uPoXF/D9OXYZWNqYfe4Na4fUVput4N7iuAxltM+B3jguDh9RS9DW7/047tk/AX/AN3F+1ec9kv4eU3+ol/VXo3bKccCZ/0uL9q837JHZ4/pR/8Agm/VW/H/AIq5uSb5o+g6r/FZPyHfUvE+xwY4trPzM/rtXtlV/i0n5DvqXinY6f8ArZV/mbv12rPjn4Vpyf5MXrnEn4M3T80l/UKp8EfgRZfzRn1K5xJ+DN0/M5f1CqfA/wCBFl/M2fUo/wCLS/5Hn/a27HEFv/NT+suDbIV9EXLh+1XeZktfQxVEjG6WueOQzleV9ptot1lqra230kdO2Vjy8MGNWCMZXTw8kusXnfV/T2b5NuSjkB2UzXlZ7H7ZVqN+diV16eZlF1jsHmjkfhhVZjsqOpm0swCkWMV6iU6iMrJnl3dlTzzE6jnyWdO71SScBFdPFhtDIXSyYB2HNbFrhy5ob8pWLC4zSBjAQ3PzrqKWMU9OOWpwx7kp225PxxWpH5cGjkEgdlADujytdPPt8rs878MUcO7s9FWkmLpMeatRDDUxeosJOIIwo9XknyhiHJid10FTA5GUBAc3BUbXOY7S4+r0KVipE+UsqPUmyg9Cd6wIzzGFYtjhV0MlO7Bczce5VFXpKl9FdNQ5F2cdCFrh/GmOMs0n9aN7on+01Nla9zoW1UQr6TBB5t+KfArFZIHbHZ45tPNLLH+FIN3JRlETlCAoBuaYNRIZZWxRFxKcmzxm7pRnPe1YGfUjGD5lUZjiTA5AqUmSZ/q5VmG3ySEEtyVvL4zTsx1JqlSSEMzlRysLiXZ5nKvi2yN/Fx7kz6GQcmlPyibkyJm+rgKWkt0kxDnDDVqRW0u9Z4xutBsLWtw0YARcmeXLrqKDKRrBpAwApg0RjYKcswo37rNnMtqs7yWblZ8p3yrtQdWQFQm2aShtipznDT5qmVYnOVXztss8668ZrEJ5BATuiJygcsjhkkySNq0xQUQ5qMb4RjZcL0Eo54X1p2V/zY2D83/5nL5JB3X1p2VOD+zGwn/RyD/vuU8voY+3EdtV1qbHxHwtc6QM9Ipu+kj1jLc+rzHyr1HhS5T3jhS1XKq09/VUscsmgYGojJwvIfugwfSrAcbaJ/8AlXqfALccA2AH/MIv1Qs7Otq325wwd72+iXGe5sec+GXkfatvtEslw4j4Mq7XbGxuqZnx7SP0jSHAnf5FFRwau1i7VOB97tFNHn8qSQ/8qu8YcYUXBdrhr66GaaOWYQhsIGckE536bI3dzRfAeArRXWLgq22u4tY2qpmOY4MdqHtEjf3FcJ2kU+jtW4Nqf6SRrD/5ZAf+Zeg8IcV0fGNndcqKGWGNsroiyXGrIx4e9cl2m0//AFq4Gqcbi592T79J/Yqx6y7Kzp6YvOOzQ54h44/2sfqK9HXm/Zn+EfHP+1j+1TP1p33EPatcPgm88IV+cCCvc4nyw0H6CV6aCCNl4929D+I2PHPvZsf7oXo3CFx+FuErVXE5MtMwuP8AaAwfpBVZfpKjG/nY5jtm/AP/AN5F+1eb9kbs9oNLt/3E36q9I7ZvwD/95F+1eadkW3aDS56wTfqrXj/xVjyf5Y+iKr/FZfyHfUvEuxo54srPzR367V7bUgmmkA5ljvqXiPYy0jiuuJ5tozkeHrhZ8d/Cr5P8mL17iX8GLr+Zy/qFU+BvwHsn5mz6lb4nwOFrsf8ARJf1CqnA34DWT80Z9Sj/AIrv+T/44ftWv91tF7oIrfcJ6ZklMXObE7AJ1YyvNK69XK6yRuuFbNUmMEMMrs6c88Lue2cA8Q23ypT+uvOMLu4cJ4S/Lzvqcr52bXWEgBTxvwVSaSGAeSsRHI32W7hyna6JS1pKp1NTnO6aeXDCAVSEgJL3cm7pWqxw2U8jYmancuYB8VjTSvlfklSVVQZ3kk+4Dop7dSGaQPePUCju114zwm6vWqk0sErh7gtXVlRAhoAaNhyTg5Wkjj5eTyqUIJpgxmAd0nPDGkkqhLIXyElVGMx7SxnU8e9abeSzqYAvyVeDsdEDOdpEOpNr8kDjlCNJQ7PJM71hgoWuAG6j1guIQErSRzRZUepFlAFlVquP1BM32mnf3KdIEcn7tOxVY3S8LqrloubohgEHIw5p3BCOsoIqxxkiwx/ksRofTTkeBWzR1AdgkromqOWXH8sWfJS11OfWj7xvjjBUZkmbzpnhdY2pD4Qx2gjoSN0B9GcNEseW55t5hK8eLPHmlurHJPqX6doX5VGV087wC0gDphd061UEjHPbUObts0tysWWjDXluOSmanp0YZYxTttvdK5uW4+RdVSUDImDI3HkmtNIA0HC1+6wss89tfaiaZmPZCryUzAMBq0pG4VWQgblRMqzyZc8QGwGFTdtstGY5zlUZBglbSsMorvJCgkcQFK4qCQ5GEzxipLuSqFS4Bp8VcmOHYWZUPy4hDr44qvy45KHR4IlLAG94C84aErjK6rekTaZ7uQJSdRlntHHvVuWrDciPYeKpyyukfkuKmzGJlpCkZ1cPnSU0bNTASUkfiPKuRbnG5Rg7KMFG1eW9Qa+i+wvimlq+G3cPSyhtZRPc6Jjju+Jxzt44JIXzoNyvROFey7im82uiv9orKSnbJl8TjO5kjMEjoNtwllqwPoriDhay8UwQw3iiZUshcXx5cQWk89wtKNlPb6RkcYZDTQMDQM4axoH0ABeWUln7YqSIR/DtrlAGxmAc759K57jTh7tJmss9RfL3TSULXMD4aeQsDi5waNg0ZGSOay8f9nt6DwNeIeI+I+KbvTHVS+kQ0sD/AIzY2HJ9xLiVzH3QE2myWaDPt1T3Y9zP/tZdo7OO0nh+mfT2q90dJC9+tzI5jguxjO7fJcPxF/Cm7cXwcL3u6+mVkNSIIy92Y2veBuDgeIV44/lvZW9PUuwOoL+GrpATtFWgj/zMH2Lpe0WnEj+F58bw3yn/APlkLzyzdmXaNw9HLHab1R0jZnB0gjnPrEbDm1UbZbe0XjGSup239rzaq0Md38mMSs3Dm4b0TuO7vY3qPodeb9mX4R8c/wC1j+1cperZ2qWGzVV0q+JGvgpmd48RS5djO+BpXL8B/wAMr7croywXn0aokIqap8j8d44nGfZO6Uw6vabn3Onc9vR/idi/10v6rVtdilxFXwS+kLsvo6l7MeDXesPrK864+4b41pLNDX8TXaKtp4phHG1r9Ra53h6o8FW7P7VxrWsmPDdRJRUsjh31Q4hsZI+TcjyV2Tw1tluzk3p6l20fgF/7yL9q8Y4QvP8AB7im33OQ/eY5NMoG50OGHfQc/IvUbj2c8aXmh9FuXFkVTCXB/dSMONQ5HkvM+JuDL1wo4G4wNMDjhlREdTHeXkfIquO4zHx2z5fPymUj6gp6iGsp46iCRssMjQ5j2nIcD1CzrVwzaLLVVNTb6KOCaoP31zc775x5DJXlvD3BnaDZ6WJ9qvFLDTyAPETpS5uDv7JGB8i35bZ2ozRlnwxbI8/jRtwfn0rK4a+W85Le7i0O1DiKC1cMT0Alb6ZXNMTGA7hp9px8sbfKtngn8CLL+aM+peXVfZVxbX1TqmsrqOeZ/tSSTOLj9Ct8OWfj2tsVNLbL3HDRAOjijdJjSGuLfi+Sq4Y+GpWUzznJu4ou2X8I7d+aH9crzpuXEADJPJdVxzZ+ILdNSTcQ17auSVrmROa7OkDBI5DxUvDXAN3vdMKqKNsMLx6kk2QMeIHMrq48pjhN1x8uOWfJdRzGPXa3wUriGZJXof8AghuTWktuVK53gWOAXD8U8PXfh2ZkdfT6I5DiOVnrMf5Z8fIqpy43qVneDOd2MaebWSAVm1VTq+9x8hz812tm7Nr/AMR2WC50M1E2Cozp7yQh2xIPIeSrXvs2vHDVJHV3F9K6B8gjzC8nST45AU3kx3rbfDhsnlY5OiozUP1EYb4rdY1sTAxrRgLoeG+B7jxBb31FvfTNijkMZ71xBzz6DzUXEXC9dww+nbXPgcZw4s7pxPLHPI81WOePlr5Ycs5LPKTpjZRFwaMlRGUAKB8pdndbOWQUs2px328FFzKBxTtQvS9TDHzKyHKrTnDcqbKGWftLlCShymQnQ3O2wFGzOclOnCZpc4SygzlMSgkmoBA45KDKQOUBZDBURjAzKwfO1HG0AamhQscWkOBwQchFJVYdqIAzzx4rTDL+tN+U0tNqXNGFKyqLjuVnmVrxnOAUQcARgrS5IvFGoyctJ0nGeaMASPBJ3Kz2PytW3U5mmYcZGVGV1ETCzLTp6KibHRscBzCJ7QOqtl7Y4AwDYBZk82XFcvuu3KyRHMRqKozHchTSPzk5VOR3NXjHPcleY7KhOTvhXJXKlLu5aRG1R7sBVpZD4qeUY3VSYbE5VtIpVDjqOCVQflzyr0oJcojGMZQ6cLqKmkjdBLMyNm53VlwJGnHNZ1VEWDLlnnlqN8NZXs4e54ydh0RRtLn4ULHZaPcrVI0ukz0wspdnn0ujQxrW5HJJItYTvukjdc/biUgSEwOUlxR7SZudl9YdkH811l/Jk/4jl8nMO6+seyD+a6y/kyf8Ryzz9HIvcYcfWngk0fwnHUO9K16O5YHY04znfzXn/FHa7w7xJZH2iihrm1FRNAGGWIBu0rDzz5Kp90P7XD3un/5V41bP8r0P5zF+uEscZrZ7fbXivmu8/wDaHb/teD6mL6T6FfNl62+6IaP/AO2pz9DEuP3SyfSi807Kf8qcaf7Zf9RXpa807KD/ANKcajwvL/qKn4pu8vVA26WWut7h6tTA+I/K0heI9g0bouJLzG8Yeyla1w8CJMFe+ryPgC2/BXa3xhSBulgaJGD+y94cPrTl6qb7ja7YqV1bwfS0rPbnuVPG33uJH7V2trtlNZ7XT2+kjDIIIwxjQPDr7zzXOdoQBobHn+u6T9YrsEvjRyay25KDtAtM/G0nCzWT+lsJZ3paNBeG6i3x5LU4ntMN74auFvmYHNmgdpz0cBlp+Q4XglxvcXD3bPXXaaJ8sVNXyFzGczluP2ruH9ulrfGWiz1uSCP5Ri1vHeriynLO5k07R2s8PuFBbu6re/cI4M90MajhvjyyvSV8lWRueJLYRy9MiP8A8wvrVHNhMbNDg5LnLtwt07VLBarpVW6eGtM1PIY3lkQIyPDdXuzeQScDUDxsHGRwHvkcvE+MoXScc3rSP/Fv38OS9s7N2hvAVsaDnDX7/wDnKefHMeOWfLPi5bny2X4ZPaFb4rlf+GaORurvp3tx0A9XJ+YLv4oo4Ymxxsa1jRpa0DAAXH8UEfw54Sz/AE036i7PwWeX6yNsJ+WVcvauOrXd+Jamx07JhPDrxI4DS8tOHYVrjCzw3zha4UUrQS6Fzoz8V7RlpHyheW8CRH/CpM8n8eqx85XtNWM0sv5DvqTzx8cppPHn54W1yvZazu+zq1NPPEn67lL2j0XpvA9fgZdABO3/AMpyfoym7ND/ANQbaf8AWf8AEcukr6VlbQT0sm7Jo3Rn3EYS3rk2evLj1/pwnY+SeGKsn/PHfqtWL2znFXaN/wDu5fratzskidBw/XwvGHR1z2OHmGtH7Fg9tR/jdnH/AOOX62rfDvnc+c//ADaeWudjmoi8Ekp8F+wGVpW+2smqI4y3vJXHZhOG/KvQkry70oMa+TAYxzvyQSrDKGrecClmJ/IK6V03wcO67yljI/EY7OPmVN3EEmsgyED+yrmG025fEV6ay3J7f8UkA/tYCtCw3J2QKf53hHFe2POO8mJ8yrUd0DiPXd86f22GVz36UX2O5RjJpnEf2XAqpJS1MR++U8rfe0rqoa2nkx9+ew+e6tiQ6dTJ2vA89/mR9qo878uFyku4001RtNTRPz4tUUnDdvqBlkcsB8WnI+YqbhYrHOZenGE4Ta8ro6nhKoB/i1RHIPB3qlZ0vD9zizmkecdW7hStmowMKx8H1jN3Uso97EDoZWD1onj3hEh7gCcBQvdkqUgH25A0ddiSgzSDZzpX+4YT1VYY2qU9DWNgFZTlwjzu0nY+alpppntDXAe9bD7xDJAIfR8MDdI8gqUTYzJ6owOiuTpvctY6q5SQl+NZIBXU0UkdPEAwDPiVz9O0+qtSJ+GjySy7cmWWq1/S3O5uUMj9ZyqjZfNCZT4qPFN5LTzSgHAKrSPG4ymkcMqu9+OZTkLZPeMqpIfWyje7KryPwVejiObkfJU5ASFZkdkHCqvJLcAIaYqzxsfJQPOFYeCWqu8EFG3Riic7fdUa14dHp6q6/cYKpVEeSs85uOnh/ZVgwWNycErTp2hgySPkKyzCUPcnxKx7joy45l8tgyMyUlk92fEpJ7qP/H/2wQnCFPlcO3eMHBX1l2OnPZZZCfiSf8Ry+SgdwvrXsc/mpsf5En/Fcpz9KjlO3Sw3e9/AfwXbqisMXfd53LNWnOnGV45/B68WW6W190ttTRslqo2sdMzSHEOBIC+sbzxPZeHTCLvcoKPv8933pxqxzx84XkHa3xTY+IpOGY7Rc6esfDcA6QROzpB0gEqZl8Hp7seRXzXev+0S3/a0H1MX0oeRXzTev+0U0f8A9tT/AFMRx+6mvpZeadlH+VONf9tP+or0teadlAxdONf9sv8AqKn4pvQn1jGXCOjPtyROkb5hpAP6wXNU9tNN2p11c0erWWqIH8pkhH1EKDii5fB3aDweHOwyqdU0zvPU1uPpAXYejxuqW1GPvjWFmfIkH9gR6HtyfaGcUFi875SfrFdiuO7RB/ErD/tyk/WK7FAfKPHf4f3/APPX/sWE0lvVb3HTHO7QL/pGc1j/ANiyIaQYBkf8gXdj+sedn+1XbCSeIbYBk/xuL9cL63XypYiwX+2BoAxVxfrhfVaw+o9x0fS+q+c+MW54yvLc4HpTuS9h7OBjgS2D+y79Yrx3jB2eNby3xqnfsXsfZz+Att9z/wBcrXmmuLFh9N/myVeKW5464QPhNN+ouz6BcTxU8jjzg5o5Onnz/uLtugXLl6jtw/bJ4hwLIXdqcreQDqr6yvaav/FZfyHfUV4dwAc9rMu/49X9ZXuNV/i0n5DvqKvm/aMfp/0rmezU/wDUG2/+p/xHLpYqpk1TPAPbh06vlGQuY7M/wAtn/qf8Ryejr+77S7rby7AloIJmjzaXA/QVGU3lWuN1jFnhag+Dq3iCIDDX3F0rfc5jXfWSuE7aGOkrbMB/Ry7+G7V6PeLtQcOUdRcap2O8xho9qRwGAAvn7iviqqvNc+pqHannLY4x7LB4BdH02Fyy8/iOb6nKY4fbntlvfFSsGXDP1qlJXSPdljiAq/cvkJc95JKbu9BIB2XozPdcfHhjtMJnndxyfNE2YOdgk/IqhJkdoby6lWoY2s3zunc/4rO44rsAYSN35V5rBjIkcPes1krQdsKy2ckYBCXnXNlnf4sPqJYXZa7UEcV5fH7WQqurKYhrhuAU5y35RrHL3G5BfQQDqXSU3FcIp2t7vLhsThedOhYfZyPcma+aE+q4keCrzmRzgx94vSH8QUsp9ZhafFqmp7jHK06J9/BxwV51FcHMwHgq/FVtd6wdhPxjLPiyju/STJhuNWfBVqhsZOl8e/uWRbrgY8Euz4ZWk2qEz9T+ZSkc+UsU56SB5P3sLMqaSBnJoBW5URtkb6j8LPkgDT62/vTPHKz5YjqcE7YARNj0EYWg+NvQBROhPRDacm01McAZV0O08lmxksKs98CBupZZ91YL8DmgdIFC6bbmonyZxgoTIsOOppyceCqSPcNicqaJ2TvvgKOdut2xSXIrveSMKIlFI3S7TnPmonHbZNUhnKBw2KJzlE5+2yGsiJ2wyoHEnbCkkJ+RQPJznKTbFG5uTjkq8gHLOVO9+/JRfjJXttj0GOnLxqxspXUgzsFagae72A+VQSTYeRywnMVedphTwtGDzSVZ8uXb4SS6V+X9cgE6EbJ8ryXpnHML627HP5qbH+RJ/wAVy+SRzC+tuxz+aqx/kSf8VynP0rFwH3RZ9bh7z7//AJV41aj/ANMUH5zF+uF7J90b7XDvun/5V4rb5WwXKllcfVZPG4+4OBRj6D7kPIr5ovX/AGjG/wC16f6mL6Va9sjA5pyCMg+OV4DduFb1L90DFWR26odRur4an0gMPdhjWgkl3LoQpx+RX0AvM+yj/KnGv+2n/UV6YvL+yGQT1nGM4ILJLw9zSOo3S+B8sztwrXW24cJ1zPapqp8ox/Z0FewQTNqIGTMOWPaHNPiCMrxvt8IEViBAPrTfU1egdnlz+FuA7RUlwc8QCJ5/tM9U/Uqyn4ypmX5aV+0Fuqise/K90h/+RXXri+0uoZS2mzzyHDI7zSOJ8tS7TxU30qe3zDxTR1Nx7S7xRUcRlqJq57Y424y48+ql/wAHnFjWlxsk4xvzb9q6um4cu7e3V9WaCf0X011T35Ye70FnPVy57YXs9U9sVHNI4gNbG5xJ8AFveW46kc04pnba+VrC4niK2DGP45EP/mF9YL5HslQ5/EdsLQGg1sXLw7wL64S5/cP6ealfNfGEzhxvemADardv8y9n7NDngK2E+D/13LxXjD1uOr4PCrd+xe29nAxwJbcfFd+sVrz3fFHP9N/nrP4t/D/gv84n/UXc9AuC4ylbDx3wW95w30mVvyloAXfLmy9R24ftk8E7Pv525x/bq/rK90qv8Wk/Id9S8f4I4dutD2qVtRU0M8dPG6oJmcwhh1H1cHrnK9cuUrILbUzPOGxwvcT5BpKrlu8oy4JZjdua7MjngC2e6T/iOXJ8R3mOxdstLWzuLYBStZLgZ9Uh37cLouzqtp6Hsvt1ZVStihYyV7nuOAB3jl45xvxTHfuI6i4xR6I9AijB56W5wflytOLj8s7b6TzWzDGT22Lvd7nx9xII4dbIRsxvNsLM7k/2ig4/4egsFPZIIm6dUcrnE83HLdyvTuBuFaS12inmjGszMbJ3h5vyM5XJdt21VZcf0c31tWk5N8kxx9RnycfjxXK+68pJwoZHKRzvVJUL+bR5rtxcnH/Rws0tyUTnFETgKJ3NSi93Z2yEFTRTBp3KrJuSNn4tZkrXckfRZLZHtOQTlTsq3gesAltFxXspZVUVrT0S9IB5JFpaJaPawR4FR6cHNLJ63Pu3Hn7ioS5zyia3ByqmVi5lfVTR3CVrtJJaRzBWvS3UtA9ZY7zHO3TMNL8YbI3n8viFT1ywP05BHiFtM9neDHOdO1juocMFwSfWBwOHLj46p2dyrsdW48yq2wy+m03TOeqAz+azW1WeZRifzSZ/a00Q8HdGHZGVRZLvzCstcdGcoTcEhKFzuWEJcSgzuUI0lMukbFC6QublRkoNZaTsPlSqpAyOJd7tlG52OZ5p3uJyeXuUDnAZSXITupUDztzRFxPIqN25x4IayAcSRzULipX9FE47clDTGIXkk8kHVG73oGe2PenGsi6HhsGN+SzpZQXnfKtTv0x4HgsuWQg7DKLdNuLCWpMpKr6Qc+x9CSx83T9uMBJLomC89uJvNfTXZZxnw1a+ze0UVfe6GmqY2PD4pZQ1zcyOIyPcQvmUcxnl1Wj3Njxk1dfn82Z+8izZy6ep9u3ENovz7ELVcqas7rvu87h+rTnTjP0rx0bq+2Ox9Ku4fozP3lIyGyuOBV3A/wDtmfvJ4m997NO1y01dmprTf6ttJcadgibNMcMnA2Bz0OOeV6eL5aXRd4LnRGM/jekNx9a+OmUtkG5q673ejM/eUhZZeQq6/H5sz95K4bK19B8edrNotNsnpLNWR1l0kaWMMJ1MhztqJ5bdAOq5nsV4ks9ms91ZdbpTUsktS1zRNIGlw0bn515FpsvSrr/0Zn7yXdWYn/G679HZ+8q8JrSN3e3qvbZxDaL1FZvgu401WYnS6+5kDtOQ3GVpdjXGNptnDNZbrpcaaldFVF8QmeG6mvAJx8oK8eZBaOfpVd+js/eREWOM71VcT/qGfvK5hvHVRcr5bj2vtc4msl44LbT227UtTOKyJ+iGUOcAM7rR4H7VrRcrbT0V6rI6S5xtEbnSnDJcbag7kCeoPVeBufaHswaquHup2fvIBHZv86rz/wC3Z+8puGOtCZZb2+vPhy1CPvPhKj0fG9Ibj615t2kdp9sjs1TaLLVMqqyoYYnyxHLImnY79XYzyXh3dWb/ADmv/R2fvIgyz7Zq6/8AR2fvJ48Ul2M+S+k1kljgvtulkc1kcdVE5znbBoDxk/IvqH+HPC+4+Hrfn/XhfLuizED+M13vNO395SxMtGctqa39HZ+8tMuOZ3tljyXCdOm4klgq+L7xVwTMkhlqnOY9pyHDbcFes8B8SWag4MoKerudLDMwO1MkkAI9Y9F4nT/BeNqmsGPGBg/5lbMNsMQlMtcGH2Xdw3B+lXnxzLGYuTHky487nPl3fapeqKuns09sroZpaV735idnQfVIP0LsuGO0Sz3ukjbVVMVHXgASRSu0hx8Wk7ELxLNpkbkVNWP/AEG7/Soi21E4ZPWef3lv2pXgxuMn8Xj9TnM7l12+l33e2xx633ClazxMzcfWvL+0jtHop7TLZrJN38k40TVDPZazq0HqTjHuXm/o9r/zis3/APwN+1VqiO3DcVVbnlvC37VOP08xu60y+quU1OmpRV897tVFY6u7U1vtlHkaHPwXuLi7OOvPAPILM4pobZSXmOG2VEdRTNp2ZkjfqDnb5yfFU201pDtT6qrJzn+Rb9qJ8Nra1r3SXAMcSGu9Hbg+45WmkeW5qPduBuNbI3gy1w191paeqhi7p7JZAHeqSAce4BcZ2vXq3XaptLrbXQVQjZKH90/VpyW4yvOS2z7A1Nb8tO395G1loPKqrP0dv7yjHhmOXkrPmyuHjVZzgRjzQH+VHvVx0drDT3dTVud0DoWgZ+dR08VMaj+MyzMGNu7YHZ+crrx9McepTOIIUeFq9zaR/wCIrf7lv7ydtNa3HaprD/6Lf3kmDJa3KIQ58FtMpLWDn0is/um/aiMVqPOorP7lv2pHMv8AbF7j3JCnz1WwY7V1qaz+5b9qYi0j/wATWfJC37VO1RimnwEUTPW3Wti1f5xW/wBy395RvFpbg+k1vP8AoW/vI2NWqmnHVFhW/wDon/Oa3+5b+8l/0T/nNb/ct/eRseP+1M7JiA7mFcItI/8AE1v9y395NptP+c1v9w395Gzksu5Wc4xB+C7QemeRRNJB6Y8QVZqGWl0D9VVW7DYiFv7yGj+B2w4kqK9xzse6aMfSrxz+HTJ5Y7M15B5qVspUrG2p7sNqKzJ//C37VbjttI84bNWH/wBJn7y18mNwivFL5rSjky0BEy1W6JofJWVOc+z3Tc/Wr0cNtA9Woqflib9qXlHNnjFMJY2ytHure3/xFSfdE37Uu7t3+cVX9037UvOMPHbLPLKikwtORlu0/wCM1XP+ib9qgMdvwf4zVf3TftR5KmH+2Y87KBx2K1HMt249Iqv7pv2qF0Vs/wA4q/7kfajyaY4f7ZmcHPRDnJI6rR0Wrf8AjFX/AHTftQFlr6T1Z/8ASb9qnbSY7Zrx1zuo3nIG60iy18zU1f8Act+1QyNtRaSKus93ct+1TclzFmSHdNEfvgCUhGNum6GNwBPmqxvbSTodQeYVTOQVNO8ucqz3aWFPJ0cU0oucQ8+9JMYnEkg5SXLY6umPsm6pJLjUJeo9nvDkNdYKiiqrfLLNxHFPBTVWgltN3IBaScYGqTb/AMq8r36Lrqnix/wzaqq1uraSht0VPFHT9/ue73cdtvWOT8qdCXh/gz4Rstdc6iOunNHUiCakoGNdLGMZdIQ78UHbYc1aqrNw9RdnlLddVea2orKiFjw1uDoAwHDOwwQfHKmm4wsR4pqb/RUl3ttU+r9JHos7BqBA1RuGORcCc/2jsqd04wt194eqqKvt9RDUG4VFdTGlkaI2GXmxwIzgY6IU1qzgO3N4mZw7R3SplrixlTLNLC0RRQd13jicblwHIct1kwcN0l7tFZXcPTVUklHLEyWnq2tBe2V2hj2lu3tbEHllHVcek8fN4moqIiM07KeWlmf/ACjBEI3jI5ZA59FFBxFRWe11dLw9DVQurJopJpqt7XFjIn62RtDeY1c3HnjknNlpJX2Sw2utr7ZV3Ot9OoJGske2FpjleHASNZ1GkaiCeeFau/CNNY7lemVFVM+hoII5qeZjRmo70juvLcaj/wCUqC/X2ycSV01RQ2esivdxkAc30hpg71x3c0YzuehOBlS8ZXapZw/ZOHK1rG3Cjh/jpa8OOxcIWOI2Jawn3alULW2reOD7ZVcW0ths8tZCRRx1VS+YNc0R9z3jnDByXnlg7ZKipez+C4yUDoqqelbUSSxOpal8ZnJYzW3RpODr5DOMHxVZ/Hlv+H6K+R22d9X6G2ir4JZR3M0Qj7twbgZBIwd+SyXVnCTKtopLZdWU7mu1PfVN7yM/i6MADAPjz8kby+S8ZEVwtdPS32ntxiuNGXvZHPFWRgSROLsbY2cMYIK6SXgi3HiO42eirq2Z9rEslbIYmAFjMYbGM7vLiBvt8yxbxxQ271Nl1tqZYrYxrDNUvDp5wJNe5G23IBaEfGlOOML1dZKB0tuvIkjqqR78OMb8bBw5EEZCfabF6m4Co6qtoIRW1FO6vhqO5pptBlZPGMhjtJxpcOR5qpScESz0HD9dLUFsVyqHRVLQMmmYAXBx97Gudv4BZsV2tdqvlvr7FS1cQpJmyl1VK1z3YPs+qAAMZHyrUfx7M53EwbT6YrtgUzNsUuPVGP8A0yW7J9s7pq0nDzL9TcIUD7nL6JXOrBCDA0Oi0k8z+NnHM8lSoOGbfcaSpr6KWvqKKj0RPAYxkk07s7NycBgAzk7obNxtR2z+C5fQTvNmdUF4DwO973PLwxlULLf6KktdwtF0o5am2VcrZh3MgZJFI3OHAnY7HBCqXJFkblRwmyinraiSqc620tNDUOezS6XMhw2MgHAcCDk8tlb4g9HdwRwy2lfMYWuqgO+xqGHDI22KwrZxNaaE3G3fB9UbLXxNY9nfAzte05bIHYxnflyR3S/UVZZrdbKGlnjjonzFr5nh7nh5HPAGDstMbb7YZ4zVdHX8JUEt6oLTa5qiOSSljnmlnwWtZo1Odtvq8uSyJbDSVForbhap6l3oRaZoZw0FzHHAe0jz5gq67jKnjuVuu0NHL6ZBTsp52PeDFJGG6CAMZBI+ZZzr9b6S111BaIKpgrnN76Spe0lrGnIY3TzGepTxmaL43dWHWWkj4cttdPU1bqq4iSOGCKNuBI1waMuP4u4357qW4cHso6e6tdPOKi3Ra3SS6GxTke01gzq23xnnhVK6/wAc1ls1JAxzJ7e+STvCchxc4OBA8sIOILzZLuam4x2ypiuc4JkHfjudZG7gMZ88ZRbn8lj4/wAaEnCNkZxHBYTcq30yqijdDN3Le6D3s1AOGc7+XJDcaeA8KcK0dzqHU0MU9dHLIxmstLXgYAHMkjA96v8AEt0t9k4wpLiYame409HTujZqYIdYiw0k+1t4eIWLb+NqWlis0dXQSzyULqp0sgeAXOm/HZnk5p3Geqz3ldVtJjNw38C/TPgialkqKaGvE7pRWMAfA2EZc7A5gjl1UFs4ftt+q6OltVdUtmkkf3zKmMerE1urvARt5aT1V2m42pqJlpjo6OpljoZajvDWTBzqiOYYcCRyKr0N5tFkvFPXWSgqmtaXCaOsnD9cbmkGMaRywefNXPNN8Ed14dgobXBXwekRaqjuHwVTmGTGMh40k7HceRWKwD0lx/F5BX7k+yBuq1UdXCXOLj6TM1xbn8VuB9JVWCHEYc44JW8349seSyehHn5Io5AxDM7SNsYVbXl3giVh47Xn1AxgDdQOlcev0qEu80Bd5pbXMEpkPimDyo8psoVpL3hzjKCRxLCjZDJI0uaw6R+Mdh86B+GggnJ8kat9Kk2IO2HuTl2OqgbrOzUQjkPNyqYVXh/ak1HxTOlaOuUPd+Lim7seafhPkSY/IJXd7GWjIymjbgYUgaEbcBVJjF+ck1EkRxhXYpHDB1H51SaQTsrEcgGASnaxyrUhmc8YcSVdidthZMUgHJX4JQeeVDnyi6CnUbXgqbKGekT27Ku5pVt3JQuCBFV4UD2ZON1bcMkqF4Q0im4FpxhRPHJWXbhQSDZLbSK7ycfLlQO5EqZ52IVZ7sZypaYxE93VQ69/BO87nluoHO0py6b447TOdlV5TnARh2QoJnb7JZZdOrCaDrxthJQ6ikstr0xUSFEOa42gmDG5XWUnZ/xLWCm7qjiBqYWz07ZKmNjpmkbaATlx25BcqvTY7jQt417N5zXUvdUlDTNqH96NMJa9xIceh3RboONt3C92ucYfDDFGHzGni9ImbF3so5sZqPrO3HzqpU2K5UdrbcqmmdFTOqX0mXEahKwZc0t5jC9HkrRdLFb47LcbJDW2mrqu/juBjGQ6YvbNG54wRy5eAWbVSnibgespjd7e+6Q3uasqXzSthbIx8YBkZnmMg7DfyRtTBj4E4h9MrKb0AGajbE+ob3zAI2yAFhJJxjfn06qFnCV5qHSAMpmMbO6mY+SqYxk0o5tjcTh/vGy7ziO526WXjwwXOklFTaaCOnLJR9+LQzUG+ONJyFzVUyLijg/hmmt9XRw1FqZLTVUFRO2LRqfqEw1cwRzxk7I2GLR8HX6tNb3VA5noEzYaozSNj7l55B2ojHLmpqjgy+UdydRVFPExzacVZmM7DCIScB/eZ04zt712PEnEVrvVp44lpauEiZ9vihDzpdU91s6QNO5zjPuwlFc56ensBtdVaal7OH209XQVkrdFQ3vnExnJADhkOxkFEoc5wvYIn9odps14hjmgnnY2Rkc2Wva5uQQ5p9xVKn4br6+Sompo4YqQVL6eOSonbE17w44Y0uO5xj9q6WgksNB2vWSe3SwUlE2SGWpZ32qKnk0kyNa882g7ZUV2MHEvC9qoLfVUjKu21VVHURTTNiDmySamzNJOHDoeqoq5+Lhm6yzVcUtO2lNE8RVDquQRNY88mknqcHHlutFvBVzFiqLs+WkZHBUupnRvqGBxLQS4jfB5bAbnouqq+I/hC+XI0HwTdbU5tLS1VLXyiP0kxx479hJBGDkZG/JZ9yhs1XwjeLVYa+lEFHezVRNqZwwvg7rTlhd7eHZA64wnjU2MOgsslx4ZhqKa1zS1VRcW0kNT6Q0MJLc93oP42d88k1bwbfaC31VbUUkYipXYna2oY6SLfGXMByBlbXC9bRxcH22KStgikbxPTzuY+QBzYw0AvI6N80ZraN1Z2kO9Lpx6VFIID3g+/ff9XqfG2Gdk91HioUlrssHAUd+rqapqKh1xdRlkdT3Y06NWRscnopb3wPWUV5npqGRjqKMQls1VK2LS6VocyMk7a/8A/VPR3s2vsnjZRV0Mdcby6QxZa6QM7vGrSc4GRzVezx09zs9Zdayvgq7sK5jnw3Cp0NbHjJmxkd47pjoOiJam4xRo+EL9VT1kbKHSaKcU9SZJWsETzyBJOMefJa9VYQ7h/htlFTA3KsmqoJnMkyJDG8AHPIAbnPLqtbia40UtP2gOhuFO8VldRvgDJQe9aMFxb4gdVJabnaH8CWay1lXDC+tFXCapj/Xo3F4c3UOjHYwfJVMr7TcZ6YEdinrLNQNpaB8ldVV0tNHUNqGmOUtHstHlzz1UFbwxerfbJLjPTs7iJ4jlDJmudEScDW0HIyV01gnp7bR8M0tRX0YlpOI5JJ9M7SGs0Aa859k42KyKGqp2WLjaN1XAySeeIw5kGX4nJLmjrgbrScmTP7WLMqbLcqCFzqiKLvGvZG+BkzXSxud7IcwHIJSrOHrrR0k9RNDGRTY9IZHM174M/HaDlv7F2Ju9DT1dPeOIY7c+5UVdA6Ost0oca6MHDnPYD0bh2Tg52WZTyU9hrOJbpPX01TSVtJUQ0ndTNe6pMpy31eYwNznGMJfct+E/axZkXA/EU5aPRGCSSISxsfUMD5GkZGlucnboFV+B4q2gpjQYM8URkuE80wjhjLnYjZl3I4G/mfJdZBcKJnaRwjUGtp+4p7fTsllMg0xlsbgQT0O4XPcNVlXBNdY4G2yrppHBlRb617WtqGanYc0kjkeoO2UplT8YxY7VXuvBtkcPe1evRoicHgnnsRtjG+V10HDNNBwjJWTxQ1FZ8JwU7H09SH5a7mzY4Bz1KOzTcP27ju4xUc7IbdPTSU0Mzn6mwSPYAcO5lodkZ8FJSUcdp4UqbdU19A+qN1pZtENQ1/qNyC7I6fUruV6RjhjN7ZtTwxNNe7g2GmbR09NUCEMqahoDHHkwvOxPuUlPw7XVQkDGwsbHL3GqWVrGuk+K0nmfcunqK4ScRX0Ri13G11NeHS09RM0ZGBiVjs9BkZHgilqKOa0sorBV28GhrJnNZX6RrjcQWvaX+7HzJ+eV0yzwxt25OPhe6VJLBThkhmNOxs0jYy+Qc2NB5lZ8HD9wqWa2xxRAyOiZ38zYy97faa0HmR9a7ahlppayhvE9xoayq+E9VZJNNoZA0FuHMj2yTjnjooIaqCaqqaa6OtddYZq+oe5z5w2ajBecvYc5ORgjGcoudPHixcjScOXOup4pYIoz3+ruGPla182nnoaTl2Fj6iM5HJeh/CJqrbZq2x3K0077dAIJG1ugTQuY44eNQyQQQduq89qZHS1Mry4PLnucXAYDiScnCMbaeWMx9BBLnAAHJOAPFajKeChAdUNE1SRkRZ9Rnv8AE+SqUpELO/xmU7MBHs+acnfU4+seZXRhPmoqWeWSc5ldt0aNmj5FXeGg4ACB83MA5UDpCeqdykElG4lrstd7wn749FDqTE7Z6rK5riYyuKYyOPVA0lxDWglx2AA5rdpLEyOIVFylETMZ7vO/ypzK0/LGe4xNTvHKdpOcnK2qi60MHqUlGx2nbU4LKqKx1VLrcxjemGjCrZ7l+DA53UzXbYUWloaHNOQmEgRtnY0GSbK3FKBzOFkNl8SrDJhjnlLbPLBtxz8lZbNnmsWKoHmFZZOPjfSntlcWoHZ6pnEY5qk2oxzKc1GeoRtHjUzlA4hM6cFQvmGeaLVzEnkAndVZXg5wk+YYOfFVnyBS0xxDId8qrK/yRyyHVt4Kq95yUN8cQOdlQyPAOOaMqCXmpzvTq48RtfsoZHZKQOBhMd1FreRGkiSUnpjAZRjDQm5JlymLKYAFJMgC2ATaclLPinTUfGE+AeYylsmyiAWU+rPQICkCnoD6JwcdMoAUSYSgg9EWryUTSBzRA5QViQN3JwjGyjyQcElECqTpIN98Iwc9OSjB2wiB6JxNiUHPRTNcGhQA4wEYVxnYlLm6cNG+eeEwPXqhPvTBwB3TZ6StIG/IpDrtzQ6gXbIXP3wCmX+kjnbYwkwZG4Qsbq3J5KQvDG4wN0QZanQmOdGcgqdtXg+BPgqmvUMckxOBkHKryZ+O2mypw0b7E4Vgys0gg7josQSFWWSktAJVTKM8uNafIDnxPVROwW74URkwAAd+uUi71c538ErRJUb/AFHZUzH6sYO5UTsuCKm2fghPD2vXS8NhqJUMs+5AKeV+BgKq45K0yy1EzHvZa99k+UGcJtZWNuz0LKJgc94YxpLnbADqVHn3LbooW2ymFZMB6RIPvTD+KPjIxm6FunZT2KDvJQ2WucNm9I1lVddPWSa5ZCc9OigmnfNK5zjknc5UeVvNQ5jrsYGUxGN02T4oXPPilaW9nbIWE+9GXh27Rg9VCh1EHZQuYJxJjmjbMq+vPNNnbOVPkVxXxPgY1FTsqcgdFlCQ4RtlI6o8kXBsioyBhGakYzyWKJzy1IvSPEo8k/bavpG2VG+o2zkLNdOeYKAzk80eR/bXHzjBOVE6cYxlVHTZ5FRGXfdHk0x41h0hznOVGTkoNWeqcJ722x4zk4CqyvwTlTveGjdZ082px0rPky06MYd07tXqn5E7KsjZ7RjxAVQnKbKx8qvTVa6F4yJGj3pLJykn5jSLdMnJS1LHZGTggc02cpOT2CSykEkKFqQ5SSRAdEhHJLfKYGEQKBOCmBpJsp0BIHZRZUWcIs5KY0mb13RtKgBwealBTlRkm5YRcxzUIcSjCuVnYMkjzTgjPrIAc80wcSSAnsaSZJOyJjd8lKPYZKcuHRNF/hy7HJIuyM9Qo9XybpahnCCuIieZSacps4SBGCgaHsDzRg4G5+VQo9WWYQmxJqA5bpy7f3qHUU+pPafBN3hHIc1YY3THnqqsQ1PHkrBcRtnZa4eh4mfJtuoMknmme71/JMCFGV7FxFndMXIHOwnGXEADJPRIpGha4I5agzT/AOLwDW8fGPRvylHWVklZO6V558h0HkE0v8Wp2Ujcah60pHV3h8iq5Ws9CTXYspE7oCU5dsjZatp3HGEJcgLsoM5UXJpjgkL8IgdShyh1lvJEy/rSRORvzTasAhRd6eqfvA4c+SVux47IuwkHHxQl2UJKml4JO880jIhLSQCCMICCgeES955pjIOijIQEEdUHMBmRAZPFA5AXAKLWkxi2yTopC8NblxwFQEuFHLK54AJ2R9yRUxSVNSZCQ3ZviqxSyMIScrK3ZkhT5TIM+EkySAhSSSUESfLfjD50gdPreG69EfaOKYa+3UFXcbTS1db3ZbBJBGXsa8Etc4CM7bb4zjIygPOst+MPnT5b8YLsKk8YUtLT1MlEDBUyuhgkbb4yJHNONvUzueXjgqxaY+J7nW3Gjc6lpJ6CjkrJY6ihjadDBkgDRzPRCnDZHiPnSyPjD5107rlxS2GnmdRkR1JAgebbHiQnkGnRuVI6q4tYZw+hkaaduqbNtj+9jGcn1Ntt/cnKHKhzR+MPnRam/Gb862BxVdv6an/Q4f3U/wDCm7/01P8AocP7qNhi62+I+dPqb8ZvzrZ/hTdv6an/AEOH91L+FN2/paf9Ei/dRsMgPb8Zvzp9bfjN+daw4ru/9LT/AKJF+6i/hVdv6Sm/RIv3Uwx+8Z8YfOiEjB+O351rfwpu39LT/okX7qccU3c/99T/AKHF+6nsMlsjDze351IJGfHb861P4UXXpLT/AKJF+6t+yRcVcQWq53G3yUL4razXOx1PEHkYLvVGjfYFA049krN92/Oi7xnx2/Ou1uVFxha6C0Vk7KV4uzdVLDDSRvkIwDu0M22IVKiqOKa+7ttkVLpqS9rXtNvZ96BIGp3qbDfmjyTcduY7xnLU351LGWAZ1N+ddTdP4T2q5XCke2KdlBOYJqmOgYYmkYyc6NhuFr3y0cT2Gjq6iest0votTDSujhpGFznysD249TfYpzJNxcAZmkYDm496HvGk7Pbj8pdJ6VxWal1N6DL3wAcYxbWZAPI40dVZo/4T1L2942GliMUkvfVNJGyPSxup3raPm8VXknxciZGZALh86WtnR7fnXT09fxFU0vpMNDNLDp1d4y2sLcZxz0eKmbPxM+aeEW+cS04zMwW1mY9s7+ptsq/+jTkxIM4yMe9F3jB+M35104qeJHUhq2Uz/RtIcZjbmaME4BzoxjK3ZrBxPTUVfWTXC2CnpHtjEgpGuEryzUGt+95HMDJ6kBFuhY867xufab86LW3b1m/Ouk9J4q9I9GFA/vwzvDH8Gx6g3xI0cuikml4tghoppKFwZXAmm/6PjzJ7hp8ifcMpeafHbl9bfjt+dOHBzg0OaT71uzXa+0s7oaprIJW+0ySija4fIWqakvN2nqYqeB8D55niONopYsucTgD2VclvY1pjsLI2Yc9uo+aB0zACS4bea626DiG23MW4z0VVW6nMfBS0zHvjc3GQ4aB48xkbHdZxuXEknpHd0riKbInLbcw92Rz1ersqufXReDnO8YSTrb86HvG/GHzrojX8Tsc5rqR4LXNYQbawEOd7Ixo5np4q9DFxXNb5KgRxtlE8cDKV9AwSyF+cFo0YxkEZys/M/FyGtnx2/OrVC5jZzMXNIjGQM/jdFuVcnFlBUugqaB7Htm7j/J8eDJ8UHTuT08Veb/CJnDlFdWvp5RWzyxRwx0cZeDGMuyNPLmnjl2Xg5Z0oc4kuBJOSSeaHWPFg+VdFFWcTzshfDRvkZOCYnNtzCHgDO3q77KnNf7zC2N0piY2RuphdRxgOGcZHq7jK08i8WO6VgHtN+dCZmn8dvzrTPE10/paf9Ei/dRs4iubuctP+iRfuqd2qmEjG7xvx2/Olqb8dvzrYdxJc2naSm/RIv3UP8Jrp/SU/6JF+6lVMfvGfHb86XeM+O351rnia6f0tP+iRfuohxJcyM66f9Ei/dSGmIZGD8dvzpu9jH47fnXTR117ntM1wjq7aI4g4mJ0MQkcGkZIGjzCjuFwvtsp6OaeajxVxCWMNpYyQ0gEZ9THXplTcj058TxH8YfOj72H+kaPlVz+FN1/paf8ARIv3Uv4UXU85af8ARIv3UeZzFTE8I/71vzpnVMP9I351c/hPdR/3lN+iRfuoTxRdB/3tP+iRfup+Y0omqh+MPnVilZDWHSJmh3xcqX+FF1/pab9Ei/dSHFd2YQWzU4cORFJFt/8AFLzPKddKlZGKeQs1b+ZVJz29Xs+ddaOKK6voQ7vIBUx7P/isR1Dx9lZknEt2jdh0lP8AocX7qWU+YWHrth62/HZ86jLx8Zvzrb/hRdP6Sm/Q4v3UzuKLt0lpv0OL91Z1bD1D47fnS1DoQfcVs/wpu/8AS036HD+6qVddau5tY2pfE7uydOiFkfP8kDKAqJgU6FMCSQJICJEhSUGJeuW3tStlDDZoat9wuQt9YyaKeeCNs1PCGFpjDgfXyTjJxsvIj7J9y9H4h4eoal9bJDE2Otht9PMymb95a5gpmPe9vqkOdkkuaSDjcKRpo0PaXZaabh2pmprhLNbDUxSs9XQY5XOIkbk+2A4YB81mU/HlBBxBdKuaWtq4JrNJbKd8kMcbhkYblrdg0cupRw8FWqo4qqbTHBcPRYJ4qV1S6Zuz5Glw2089sActiSUVm4bt1sv1gBM89XLJSyguiLopWyMJcNxpGnYDc5wcoNpS9qluMj6iCGsgnqp6OV/3tj2UZgj0/ewTh2o+7bIUdV2jcPVFJdqX4Mk9FrIsmlEIa01Hd6e+Y4OzHvzbuMe8rk2W2ku/C89dGxor6OIgwj70O5ZpHeDbEhy46hkEbYyte08DUVdTW81cdZTSSTQMlGsOLmywySBwGMN3YMDJJB3wgPPum6WV18Vqt8NNa7jFR1r21zzJC4PD2QFsoYGv9X1s4JPL2m4Wvd+HbbWVtZX09FWHu7hXx1MYmAbiLS7XkN9Vvr4IAJ5YVB5yn1eK7+8cFWuztqu9qas6paiOCRsZcIjGG6Wvw3G+rJJIwMEK/aeF6C3cRVBibM51vqpaNwnw5tUDTSu1tGNsFmeowWlMPMEs7813cHBttllFI+oqYnRQ0Mz6wYcyUTlgLWNxzGvbc50uyrDuGqCnirKeOKemqvg6WSbvj3jIyJ2Mbhxb8U6iRuOWyNh5+iXbR8K0Pw7U299tuYjopjDNNJIGscDK1jX+znfJ2Gebd+aq8Y26O126y0kYyIHVsPeFoDnhlS5oJx1wEbDlMldvwJxnScJMk7+KaQzVkT5I2tBbJAGPa9pyeZ1jA8lxAC6/g1tLUxS0L2ej1lVUxx01e+lE8QdgjuZB+K12QcjfbwTpOr/wo2yaG2d9S1feRwV0FQ5gb96E/smPf8UADG2yFvaVZZqaSgkpq9kMcNAyGqja3vZjTOydYJ2DvecLLqOH6K40NDSStdT10Fogf6Q1w7kfxp0Ti5uNxh2dWeihp+DbfWST00PpdPVelVNvpo5nj77NGzWx/LYHBBHm3dTqBu3rtLtlxt1dDTMrqad9RVPjLYY3CaObGWvJ3bjlt0AVmp7VbO65yVkVDVSZulLWtjka0erHCI3DOfazuPcFxtzsdjtN0tTZKuea3V0rZRUNcARTENaXYxsQ/X8jVPLwlS29ssdaKioqqerho6iGmfu10peQ4bHYNDQB1LuaNQN2ftIpoqa9wUVXcddTRCChldFHE6A9455HqdBk77nJKxeKOLaG/cOW6kEcr7jTlodVvjEbjEGY0OwSH77h2BsAmrODKWk9ILZZ5mwW6sqDMzGh0kMxjG+ORABI55Kjn4ctkvGlVw5SCqZK2KWKnfLKD3lQG6mZ22aeWEyblo7R6K3cNW+2Yr2vp7TV0T9BGDLK4FjhvyG+/NalJ2o8PQXyO6zU90fMzuBpOHNOiExuONWA7J9rc42XLVfCVqpYKiqhqJ6uBlGa+nY14DpoRoZg4GxEhfk+DFIeHbVaZYqrTVzyfCNJDCxzgBH3sbZcPGNy05GNs5HJHjA0x2i202UW0CvA+BHW8A4098ZNQdjPLG2ea0bj2rWyeqjngpK2Tu7tBXGOXDQ6NkQYW8+edx02Cw7pw7DT3i/sc2QtdAahs0bWmN4dVsbhmR6ukOLT1yD0QzcI2p89RFRsrtdNVVtL3UkgJqHQtDmjIHqZyc8+SNQm1B2k2qO6zmU1tXbHx6TTz0sXrNLy8sGkgggnIdvvnZRRdolobJaZ3U9cHwW2W3TNBBETXAgSMJOS4ZA36LCqOGrS43KOg9I9JpWamQ1DyzUGxa5HNcW4cWnI07ZaMjmuSla+neY5WOY8c2uGCPkKqSUr06biriGnvtVQeiskEVFRR0gkmxrl0D2nY5eQ32WHSzsir6eSWSVkbJGuc6HGtoB5tz1HRUXSYCmt72/CdKX0zqpgmYXU45yjUMt+XktN6mkWbr1H/ChapJII62GprZTRTUk9zNPGych5Gn1MkEDG+TvlZFy45obrZJ6aaousdbHUyzQ1MLY2Gpa+MMIlAwBsMbZ2UdRZKa7VkFfGJKm1yh+gNibTS02JWsLZQAdQGsBpAOduW6abg+3iSno2R1PeMdcDLNqJMwp3ODWBoGziAOW/PYrPUXG5U9plimqXVLIbgyWaroaqVpa3DO4ADmtOd8gKlS9plPFV3CoqfT6l8t6hrqdriPVgYT9757HB5clHZqOgioJW0kb5IfSJyPSIcOafg97i3cZIDhsceBVeThq3VcMbXMl9Jmnt1OKjIa2Fk0AcS5oGDvtk4ztkqdQ1+Himlp6Hiarpp+/pa2qE9tjqpB38VXnd+gE4a1rjg/2QobVxlZaTgtvD1fS1TnuFS11TE0aou8A0lpz5YcPBZ1HwzaJ7jJTxGrbU6TEyCoDomul7wgN7wt5luCMjGdsqlFZKAcOMuFW6o72c1DWdywubE+LGGuwCNzzyRgbhaSTXZXt17OPBca+0utE76GeI0754anuoqfELcOPee1u3IDfMrh+LLvT3fiOqmoWCOgjcYqSMcmxAnG3TJJPyrdruErd6RUxUlPXyOo6400rXStzIzuHS6uXq40789vNXZeHrVHBbbRJDVvhq7m0MmjcGviEtNG/JJb6waXZwcZAKNyUa2867xjGkuOSOgWpVQx01HGQMukAdn3rpqjh6gq7bbK2sMroaehpYHiliJc4PkmBl9UEnZgx4k7lctO8TWuMMcXCJ7oskYJAOxI6bLXjzl2zyl3GeXZckoc7qTohehDBOE079IDB8qKEAuyeiqSPzK45zvsllei061rqMdm8kbahwqnSveYe+aMgPaC7SdyMY23VfilzXWfh9w/zXTnXqzgN+rf6umVHTWqFvAVZdZIIzI+ZscMpfhw3GQB5YOcZ5jcdX4oijisnDr4YqdjJKUkmJpBL/AFdWrPXluFltbmkOcJtQQFxygRITlCXIMpIGjk5TJJiUtmtUcxhqWOzsTpd7irdVEHZwNwVlA4WrC/vI9+a0wu5qlrtnPBG2ECt1LCDqCqHqs7DCh6pJJA5TJakOpALUkmSQAJJJKVEeRXTXq1cQW1/cSzVtTSzCFolaXmOQuja5rN+ZAIGPJcz0K9ApuPaOmus1V6NUyRulontjeRsIYTG/3H1st926A5tsHEsc1XJG25tkDWvqHtLwcYJBcfcDj3KzVWviaihhZG64SUsVSYad8RkDRLgEhoOCD63gOqsV/E0ElirrVBPWzNkNO2CSVjI9LIzIS0tb/rPPqtKu4xslyrIpauC4iKO5S1IbG4AujkjY05IOQQWZwOYONkthzMVv4geZrbFTV7g0gy0zWuIydxlvXPPzwmldfqWlZJJJcI6aB3dsJe8NYRkYG+3UfOF31t4ktVXDFN3ssJpX0jIcCNr43xROYZtLnAacO2GTy3C5niDiKkqrQLfQ1NVlkMdHI0RMEU7InEskz7QJ2dp6EndMMuejvVsiq6WGSrNFA5rpjHrbGHYDgS043GRzHghijv7ZwIvhISuAlGkvye9wA7bnq2Geq3rrxdb7lT3WN8E8sdUdVPFNG37zJ3bG9414OR7By3cOGFXpOLKM0VlpK+nqHNpHGOqlhk0vkgaXGJo/JL3ddwAEBQbQcUzmppGU92kdIQaiJoedZLcjUBsSW7jPRCaa+vZRvhnrah3o5ljDNeYWZLSN/ceW2Nl0R45t7Jba6GKsDaWqoJn6WtZqbTtc12ADsTkYCih4ytzXQMmgmlpW0xhnpnxNc2Yd9JIN85YRrGHDcHKYU4rbfrTUWeeJ8lTSH0aeF7o3vgjdLu1pHiM9PkQ3io4mraCTvYa34Op3P1SAyuY4F2kkucSdJLQMcsjxV2k40oYJIi6Gq0R0tBCACPap5WvcefIhpwpBxhSVVW1oFREySinow6QjSx8lSZWvP9kA7+5AYFV/CShijqqqS6QR6e4ZJI97duegHPlyWZLUT1Ab308kukkjW8uxk5OM+J3K7Hjqrt1XTfxOqkBbXyyinIY5shk3fKHNcTza0b42Ow5rh0AQK0LaLu9k4tnppYBqlFMXY5Hc48gfpWdldRwfxBa7BIaitgqpKhlQ2SMxYLdGhzXDBIAd62c77AjqmSrQ2e8V9kra5j6htNTwRsa1xd9+a6UNDGeI1HOOSeotvEwxUVFLdXdzEZGySMfljBsSCeQC2oOL7WyETdxWNqX0lFTSRNDe7aaeRjtTTnPrBnLGxJQDjWlE0TnxVZDKm4zOGobtqGaWDn0PP6EBjyWi5W9ra+WiNZQUndhzpI3CJutusMOcEc8+HzoHi/uulVNormV0sgE2gOa4ucNQBx5DIHgFpXniagutmqqMx1Uby6lkiJ0kOdHAIXB3gNsjCvVXFUVEaKkqWiWV9tfS189PKHnW5hjjeDyLmxhufeQkHMlt8gikowa9kTZBG6EFwaHScgRyy7HyppaW7tca+anrWuMun0h7XZMmS3GrxyCPkXS0/GFs9FioqmKs7imFEYpGBpfI6nc8nUCds6yBucABZ964igvE9rZEJomU9TPI/vCMffKkyDGPBrt/cgKBob9RT02aa4U8ziY6c6HtJxnU1vznIV2isl1rWTmSpmgfFW07HRyh5cZJdWmTA3OA3nud9l0Fy4ut9Be71TQunrKarr6qR8+W/exJG6MGI55+tnO2cAKtbeNaCgbb4jDVPioZaItk9UPlbC+RzsjOxPeYaPAI2GIbffvRhJUSVkVPLBLVMe8vLZWtOXEYzzIzk9Rkqxa5uIqCo72OkrZXVTXkd4H5eXY1Oa4HIdjGXc8HzVmLim3xw0rzFVOqIbXPb3RkDQ4vc5zHZznHrYI8lM7im3Mv9RcoZK8Q1jnyVFJPEyWP1y0ujxnduBgO2Iw3wTDOrLhxDdoqiUitdTwMEUwZrLGNbk4fnnjJznoqdxo71JIa+4UlYTUSBvfSxEa3kbAbc8YwPBa1p4js9vZXn0WqbJNJUiFgeHtZHLE5jRudnDIy7ByFeg44o46+apdT1MjHy0TwxzhsIYTE8+R9bLfcMoKxzlzslXaaKgqKoFjqxj3tic0hzA1+nf381UoYpKi4UsEcndPlmZG2Tf1SXAA7b7Zyr16uVDUUFsoqE1T46JkzDJUgAv1yahsCVn2+obS3OkqXguZDPHK4DmQ1wJ+pPadNasZfqWsrZTPXSClkkppKprn4w12CM+GcH5RlA+n4lpnQa4bpFrnLoch41TYySP7WOq1qji6jfMaoQVAmihrYI4tu7lbO97g5+/Ma9xvnS1aVu4uoa69Vet08UNRVioBlc0ZY2mfEWbnAc4u25DzCLT05OpF8pqtkdU64MqKl2trXufrlLvVyPHI29xRvpOIIY6jvKe5NjDG9/qD8BoHqh3kBjHgta53mlob5a5qaofNSxNpu9gdHGXwsheNLA4EjJaM8877q1Z+IqCKO63GSKqNTLLV6HOIcHNmYQ0bn1SCckjnt4InYvTOrY+JaXujOLrqlxAHuMn3x2M6QevuVMUPEFPG+jbBcIo5263QNa4NeOWS3kV1Vu4uo6y/TiR00UdRUwztdM8ABsdO+N7ck4DnasDl5kKOr4ktltpm08NVWNJjgdA6OKJ76QwFwYw+sQQdWrOcgp3IRydM+91cj5aI100jXh75InOJDsEZJHXHy4Qa77pkAkuBD2Mc/d/rNd6rCfEHYDxXR8I363GvtMFdJPBPTXGapE+WiN4kbg94dsEEcx44UUHFlpFFG2eGuMrqOipJmxuDABBI1xLXZzktbttsVOzY8VHxNDVCCCnujJ2xCPRGHhwiJ2G34uc7cs5R0dpu7aR2u3VQgne+NrzGf5WP2hjntvlalw4woJLdNRUkVUwGlip43FrWD1KkzZIBP4px71Zk43tk11hrXRVzO7r6yYNaGnMVQ3BPP2mnpyKrG6pWbczBZrpVSNbTW+qnLmte0RxE5a7Ok+44OPcgqqCuoYopKujnp2yg92ZWFurHPGfBdM7iqgNrZT0raw91FRRanlrSe4lc9xIB6h2wWVfr/AA3WiMDGza/hOqrAZMbMl04HvGndG6GVG4Nhe49AVnl2VZa/71KPJU08r0I6yC2zu4BqLhNV1hpvWbHTlxEOdbQCADzyXHljZScZtjFo4de1oZI+ky9rWADk3BGB195UFLXVsXA9XTOtzTRSNJNS+Q4JLxjS34wO/nhcuXOdgOeXAcsnkoMySbKEnCYFlLKHUllGwfKSSFIEtSm9VnvCoU8Tp5mxt5nf3BXs6PVBBx4K8P6WynGQs+Q4cQrU07QzGck7Kick7lLO9mWUKfmEygEkkkmCSSSQAJJJKVEeRXpFLwHb5bv3EjK0Ur6y3wxvzjUyeIveQcbkEbFebqyLhWaY2mrn0x40DvXYZjljfZAde7hq3T2Rl3o6Sqdih780Xel7nuE5iLg4DOkAZOBzI6LW4v4ftjKm6XOdlVqkkna1tPGXCnfHGwsa7AwMk5JONtwvOI6ypiLXR1EzCwFrS2QjAPMDB5FI1tWWSM9Jm0S/yje8OH/lb7/KjQdjWcNW08ZVVlpIKksoqWSYsdNqkqXtjDw1u22c42ycBSW3he2V5oXvpKyFlbWmke10m9EBG063bbglxdvj1W+O64j0mfvxUd9J3wORJrOoHxzzRmrqi6U+kzapv5U9471/yt9/lRoO+h4Ms9VFDTMNRDO6noKh1U6YFmJ3hjhpxsN8g5WcLLaxTXeartNwpX2+Nn3qaYtDnOm7vUSW5AAIz5grkfSZy0tM0mC0NI1nBA5D3DwRS1tVOXGWpmkLgGu1yF2oDkDk8kB6EOErLR3yegfR11ZLBDVFrSHsZUBkOtjmuxuS4HAbkYIWJeuH7da7DBM0VbqmengnjlDHGJ2vOtpdy9XYDrkHK5kV9aDE4VdQDCMRHvXfex/Z32+RC+qqHwCB08zoWuLhG6QloJ5nHLKZbRNRoEXRIH2CFMkjZnXR2CyUt2tdwJDzXRtJga9zmRvAY5zgHgEB4wCA7AIyucU7KmeKKSKOaRkcmz2tcQHe8dVQek3bh+jvN0qHxUFQ6thmoYntjmDGzMkptR204aRo579eqoz8JWenppJ5G1AEnwe2MmbSyE1DX6nEkZIaW5AOPNcOK2qa7W2pnDstdkSEHI5H5OnggkqamYHvaiWTOMh7yc45deiVDrbnZLFa+JKGhqWV8VP6XJT1ZkaWYjDg1sjXEc8HJxt4c1ZHBtFSEQVEc9VVw10FBVRU8n8m5+pznjY7AaQOmc5XHMuNQyrhqJ3elmLZrKomRuOgwTy8kLq6rfVTVPpMomnJMr2vLS/Jyc4QHZVHBtHTxTPjNRPBFa5qkVDD6j5WVJiGDjGC0Zx5qaCgttu4r4mtdJRzvp6O3VUTmySanylpbuDp9U8uQ6Lhm1dS2n7htTKId/vYeQ3fy5JmVNQyoM4nlExOe8Dzq+dIPUbZZKKHuaWmjliiqbhb5nRvxJJTukp5iYySOhA5jkRlZMHCNpq4YKdoqKeofT2+odUvmy1oneGPGnGMDOQcrhRVVLXl4qJQ4v1kh5yXePv80xqJiwtM0hBAaQXndo5D3DwQHohs1BPabXRVlFU0UcdXXMaJdRy8d0GmRzW6mt3xkA4PkVVPCltZSwxVNPUxVEtNWyPqe/1RU74HvaByw4HSAd87ghcWbjX953np1TrGwcZnZxyO+fJTVN6rqq2UlukmIpqVr2tY0katTy8l3iclUTuaDg+0fDzqWanqHR09ZDTgvlwK4SRudluBsctBGM7Fc9VWak/gsblTwTRVMbgaiGd7muiDnlrdIIw9vIZzkHOQud9Lqj3Q9JmxD/JffD6nu8PkTvq6mWPu5aiaSPUXaXyEjJ64PXzQAK3aqRtwu1FRPmELKiojhdKeTA5wGfpVHKWogjGyYdm6y26Nt6fV2m4wG2U5eI5JtPeHvhGCSW7DB38+SuUfC9lq6u2PHpL6a5wGWnjZN67e7heZQdv6RoA8lw8lZVTau9qZ3lzQx2qQnLRyG/TyWvQ3m5R3OmuFO2CD0WJ0MIazDGNc0h2BnmdROfE5RJaToY+G7TLYKmvioahs8lBBOIZJnE0hdM5jn7DJaQA7ccvnWi7hO2y1dRbmsqY20lX6NFl2RW/envDm7bZLASRn1XD3rhXVsjA9kdRLqc3TI8yHU8eBPX3JqK8VtFVxyRzGQxxujaJSXBjXDB07+qcciMYVei9uor7BaqS33Cd9BXCSkhpB3bpSAZZtQdgubu1pAAxzwrNTwXbqeJ01RR1bJIqetc+mbMSS+Ax6Rq075DznAxtsVxd1vdbc+6immcYoWaGMDnEAZLupJO5J3So7/cqKSeSOqke+anfTl0jy4ta7GdJzsdhupqnewWOztoae3SUlS6lr7pQ/e+9xJTOmgdqaXY30nfG3TK5e6WO30fDsVzifK7vR6KGGQZFSyQiQkfF0aSPylzvpM+ou7+XUX94TrPtfG9/mpaq4zVVPTwOEbI4AdLWNxqceb3eLjgZPkp0StlJCkmE8M3dPHxTsVJMzS7bkd1UVqN/eU+k+036lUvwAB2xHiFByKMOw5C7YlIq6WK4W+DgKoohO306omD+60F5IBG5O2jYDG568srl0+UxOUgfKYpiUKNmSSScIAgUTWue9rGNJcTgAdVEtan00FN3xANRIPV/sN+1OTZUtPoMZia4d87+UI6eQVV8ukYBySopJS52eqiJ8UrkJCcSTlMUuaYqTOmTIkwZJMkjYOklnySRsIwnQpJKEkkkgEkkkgEnymSQD806EHCfKCp0spJJbBJwT1KZJAJO1MkgaEnCEckRTgLKSBFlPY2dClqUjGF252HijYR5Klax55NKclrdmge9Nrd8YogH3MpHs4+VLuJPAfOgDnHmSiyfjFUBejy45D50xhkH4v0pd5jqfnS713RHQN3cnxCn7mXowqRjieZUwk080dBAKaY/ige8qQUjh7b2tTvqdOwJULp3O6p9BMI4oiHE6j5pSVTiC1uAFVLieqXLmQl5BJGSXE9UznBjdLTlx5lCZNtLBgdVFlLZC1JalGkgDyllAkgCylqQpJAeVJC7TKPPZQJ2kggoCZ+zyhdu3PgnccnKbbkmESScjBTIBJJJIBJJJIA4gHSNB5ahlWKmUyPJ+RV4jiQJnHKNg3UpnJk5UmWUySSNkSSSSQJJJJMEkkkgI0kkkKJEkkgEkkkgEkkkgHATpJJUEkkkkCSSSQCSSSQBNTZSSThGSSSQQ42asnoET5T7O2Ekk9mDmkQkkiASQKSScBxunSSTBw/HJAZCfFJJKUGLiQmyfFJJMCSSSU0El0SSQAdUkkk4CSSSTBJJJJESSSSAMcgkkkmCccBAkkgEkkkgEmSSSoE04cCkeSSSUAUkkkAkkkkgSSSSASYnCSSZwspJJI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文本框 12"/>
          <p:cNvSpPr txBox="1"/>
          <p:nvPr/>
        </p:nvSpPr>
        <p:spPr>
          <a:xfrm>
            <a:off x="222392" y="836713"/>
            <a:ext cx="1415772" cy="461665"/>
          </a:xfrm>
          <a:prstGeom prst="rect">
            <a:avLst/>
          </a:prstGeom>
          <a:noFill/>
        </p:spPr>
        <p:txBody>
          <a:bodyPr wrap="none" rtlCol="0">
            <a:spAutoFit/>
          </a:bodyPr>
          <a:lstStyle/>
          <a:p>
            <a:r>
              <a:rPr lang="zh-CN" altLang="en-US" sz="2400" b="1" dirty="0" smtClean="0">
                <a:solidFill>
                  <a:srgbClr val="1B4580"/>
                </a:solidFill>
              </a:rPr>
              <a:t>需求开发</a:t>
            </a:r>
            <a:endParaRPr lang="zh-CN" altLang="en-US" sz="2400" b="1" dirty="0">
              <a:solidFill>
                <a:srgbClr val="1B4580"/>
              </a:solidFill>
            </a:endParaRPr>
          </a:p>
        </p:txBody>
      </p:sp>
      <p:sp>
        <p:nvSpPr>
          <p:cNvPr id="14" name="Rectangle 2"/>
          <p:cNvSpPr txBox="1">
            <a:spLocks noChangeArrowheads="1"/>
          </p:cNvSpPr>
          <p:nvPr/>
        </p:nvSpPr>
        <p:spPr>
          <a:xfrm>
            <a:off x="1683062" y="1469956"/>
            <a:ext cx="4182940"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smtClean="0">
                <a:latin typeface="微软雅黑" panose="020B0503020204020204" pitchFamily="34" charset="-122"/>
                <a:ea typeface="微软雅黑" panose="020B0503020204020204" pitchFamily="34" charset="-122"/>
              </a:rPr>
              <a:t>需求：也需要开发</a:t>
            </a:r>
            <a:endParaRPr lang="zh-CN" altLang="en-US" sz="3200" b="1" dirty="0" smtClean="0">
              <a:latin typeface="微软雅黑" panose="020B0503020204020204" pitchFamily="34" charset="-122"/>
              <a:ea typeface="微软雅黑" panose="020B0503020204020204" pitchFamily="34" charset="-122"/>
            </a:endParaRPr>
          </a:p>
        </p:txBody>
      </p:sp>
      <p:sp>
        <p:nvSpPr>
          <p:cNvPr id="15" name="Rectangle 3"/>
          <p:cNvSpPr>
            <a:spLocks noChangeArrowheads="1"/>
          </p:cNvSpPr>
          <p:nvPr/>
        </p:nvSpPr>
        <p:spPr bwMode="auto">
          <a:xfrm>
            <a:off x="552028" y="2349798"/>
            <a:ext cx="1944688" cy="936625"/>
          </a:xfrm>
          <a:prstGeom prst="rect">
            <a:avLst/>
          </a:prstGeom>
          <a:solidFill>
            <a:srgbClr val="00FFFF"/>
          </a:solidFill>
          <a:ln w="19050">
            <a:solidFill>
              <a:schemeClr val="hlink"/>
            </a:solidFill>
            <a:miter lim="800000"/>
          </a:ln>
        </p:spPr>
        <p:txBody>
          <a:bodyPr wrap="none" anchor="ctr"/>
          <a:lstStyle/>
          <a:p>
            <a:endParaRPr lang="zh-CN" altLang="en-US"/>
          </a:p>
        </p:txBody>
      </p:sp>
      <p:sp>
        <p:nvSpPr>
          <p:cNvPr id="16" name="Text Box 4"/>
          <p:cNvSpPr txBox="1">
            <a:spLocks noChangeArrowheads="1"/>
          </p:cNvSpPr>
          <p:nvPr/>
        </p:nvSpPr>
        <p:spPr bwMode="auto">
          <a:xfrm>
            <a:off x="552028" y="2494260"/>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solidFill>
                  <a:srgbClr val="000000"/>
                </a:solidFill>
                <a:latin typeface="Verdana" panose="020B0604030504040204" pitchFamily="34" charset="0"/>
              </a:rPr>
              <a:t>客户</a:t>
            </a:r>
            <a:r>
              <a:rPr kumimoji="0" lang="en-US" altLang="zh-CN" sz="2000">
                <a:solidFill>
                  <a:srgbClr val="000000"/>
                </a:solidFill>
                <a:latin typeface="Verdana" panose="020B0604030504040204" pitchFamily="34" charset="0"/>
              </a:rPr>
              <a:t>/</a:t>
            </a:r>
            <a:r>
              <a:rPr kumimoji="0" lang="zh-CN" altLang="en-US" sz="2000">
                <a:solidFill>
                  <a:srgbClr val="000000"/>
                </a:solidFill>
                <a:latin typeface="Verdana" panose="020B0604030504040204" pitchFamily="34" charset="0"/>
              </a:rPr>
              <a:t>用户的要求</a:t>
            </a:r>
            <a:r>
              <a:rPr kumimoji="0" lang="en-US" altLang="zh-CN" sz="2000">
                <a:solidFill>
                  <a:srgbClr val="000000"/>
                </a:solidFill>
                <a:latin typeface="Verdana" panose="020B0604030504040204" pitchFamily="34" charset="0"/>
              </a:rPr>
              <a:t>/</a:t>
            </a:r>
            <a:r>
              <a:rPr kumimoji="0" lang="zh-CN" altLang="en-US" sz="2000">
                <a:solidFill>
                  <a:srgbClr val="000000"/>
                </a:solidFill>
                <a:latin typeface="Verdana" panose="020B0604030504040204" pitchFamily="34" charset="0"/>
              </a:rPr>
              <a:t>想法</a:t>
            </a:r>
            <a:r>
              <a:rPr kumimoji="0" lang="en-US" altLang="zh-CN" sz="2000">
                <a:solidFill>
                  <a:srgbClr val="000000"/>
                </a:solidFill>
                <a:latin typeface="Verdana" panose="020B0604030504040204" pitchFamily="34" charset="0"/>
              </a:rPr>
              <a:t>/</a:t>
            </a:r>
            <a:r>
              <a:rPr kumimoji="0" lang="zh-CN" altLang="en-US" sz="2000">
                <a:solidFill>
                  <a:srgbClr val="000000"/>
                </a:solidFill>
                <a:latin typeface="Verdana" panose="020B0604030504040204" pitchFamily="34" charset="0"/>
              </a:rPr>
              <a:t>期望</a:t>
            </a:r>
            <a:endParaRPr kumimoji="0" lang="zh-CN" altLang="en-US" sz="2000">
              <a:solidFill>
                <a:srgbClr val="000000"/>
              </a:solidFill>
              <a:latin typeface="Verdana" panose="020B0604030504040204" pitchFamily="34" charset="0"/>
            </a:endParaRPr>
          </a:p>
        </p:txBody>
      </p:sp>
      <p:sp>
        <p:nvSpPr>
          <p:cNvPr id="18" name="Line 5"/>
          <p:cNvSpPr>
            <a:spLocks noChangeShapeType="1"/>
          </p:cNvSpPr>
          <p:nvPr/>
        </p:nvSpPr>
        <p:spPr bwMode="auto">
          <a:xfrm>
            <a:off x="1488653" y="3357860"/>
            <a:ext cx="0" cy="1439863"/>
          </a:xfrm>
          <a:prstGeom prst="line">
            <a:avLst/>
          </a:prstGeom>
          <a:noFill/>
          <a:ln w="28575">
            <a:solidFill>
              <a:schemeClr val="hlink"/>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0" name="Rectangle 6"/>
          <p:cNvSpPr>
            <a:spLocks noChangeArrowheads="1"/>
          </p:cNvSpPr>
          <p:nvPr/>
        </p:nvSpPr>
        <p:spPr bwMode="auto">
          <a:xfrm>
            <a:off x="4439816" y="4869160"/>
            <a:ext cx="1944687" cy="936625"/>
          </a:xfrm>
          <a:prstGeom prst="rect">
            <a:avLst/>
          </a:prstGeom>
          <a:solidFill>
            <a:srgbClr val="00FFFF"/>
          </a:solidFill>
          <a:ln w="19050">
            <a:solidFill>
              <a:schemeClr val="hlink"/>
            </a:solidFill>
            <a:miter lim="800000"/>
          </a:ln>
        </p:spPr>
        <p:txBody>
          <a:bodyPr wrap="none" anchor="ctr"/>
          <a:lstStyle/>
          <a:p>
            <a:endParaRPr lang="zh-CN" altLang="en-US"/>
          </a:p>
        </p:txBody>
      </p:sp>
      <p:sp>
        <p:nvSpPr>
          <p:cNvPr id="21" name="Text Box 7"/>
          <p:cNvSpPr txBox="1">
            <a:spLocks noChangeArrowheads="1"/>
          </p:cNvSpPr>
          <p:nvPr/>
        </p:nvSpPr>
        <p:spPr bwMode="auto">
          <a:xfrm>
            <a:off x="4439816" y="5121573"/>
            <a:ext cx="187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0" lang="zh-CN" altLang="en-US" sz="2000">
                <a:solidFill>
                  <a:srgbClr val="000000"/>
                </a:solidFill>
                <a:latin typeface="Verdana" panose="020B0604030504040204" pitchFamily="34" charset="0"/>
              </a:rPr>
              <a:t>软件设计</a:t>
            </a:r>
            <a:endParaRPr kumimoji="0" lang="zh-CN" altLang="en-US" sz="2000">
              <a:solidFill>
                <a:srgbClr val="000000"/>
              </a:solidFill>
              <a:latin typeface="Verdana" panose="020B0604030504040204" pitchFamily="34" charset="0"/>
            </a:endParaRPr>
          </a:p>
        </p:txBody>
      </p:sp>
      <p:sp>
        <p:nvSpPr>
          <p:cNvPr id="22" name="Rectangle 8"/>
          <p:cNvSpPr>
            <a:spLocks noChangeArrowheads="1"/>
          </p:cNvSpPr>
          <p:nvPr/>
        </p:nvSpPr>
        <p:spPr bwMode="auto">
          <a:xfrm>
            <a:off x="4439816" y="2386310"/>
            <a:ext cx="1944687" cy="936625"/>
          </a:xfrm>
          <a:prstGeom prst="rect">
            <a:avLst/>
          </a:prstGeom>
          <a:solidFill>
            <a:srgbClr val="00FFFF"/>
          </a:solidFill>
          <a:ln w="19050">
            <a:solidFill>
              <a:schemeClr val="hlink"/>
            </a:solidFill>
            <a:miter lim="800000"/>
          </a:ln>
        </p:spPr>
        <p:txBody>
          <a:bodyPr wrap="none" anchor="ctr"/>
          <a:lstStyle/>
          <a:p>
            <a:endParaRPr lang="zh-CN" altLang="en-US"/>
          </a:p>
        </p:txBody>
      </p:sp>
      <p:sp>
        <p:nvSpPr>
          <p:cNvPr id="23" name="Text Box 9"/>
          <p:cNvSpPr txBox="1">
            <a:spLocks noChangeArrowheads="1"/>
          </p:cNvSpPr>
          <p:nvPr/>
        </p:nvSpPr>
        <p:spPr bwMode="auto">
          <a:xfrm>
            <a:off x="4439816" y="2638723"/>
            <a:ext cx="187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0" lang="zh-CN" altLang="en-US" sz="2000">
                <a:solidFill>
                  <a:srgbClr val="000000"/>
                </a:solidFill>
                <a:latin typeface="Verdana" panose="020B0604030504040204" pitchFamily="34" charset="0"/>
              </a:rPr>
              <a:t>软件产品</a:t>
            </a:r>
            <a:endParaRPr kumimoji="0" lang="zh-CN" altLang="en-US" sz="2000">
              <a:solidFill>
                <a:srgbClr val="000000"/>
              </a:solidFill>
              <a:latin typeface="Verdana" panose="020B0604030504040204" pitchFamily="34" charset="0"/>
            </a:endParaRPr>
          </a:p>
        </p:txBody>
      </p:sp>
      <p:sp>
        <p:nvSpPr>
          <p:cNvPr id="24" name="Text Box 10"/>
          <p:cNvSpPr txBox="1">
            <a:spLocks noChangeArrowheads="1"/>
          </p:cNvSpPr>
          <p:nvPr/>
        </p:nvSpPr>
        <p:spPr bwMode="auto">
          <a:xfrm>
            <a:off x="839366" y="3862685"/>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solidFill>
                  <a:srgbClr val="000000"/>
                </a:solidFill>
                <a:latin typeface="Verdana" panose="020B0604030504040204" pitchFamily="34" charset="0"/>
              </a:rPr>
              <a:t>开发</a:t>
            </a:r>
            <a:endParaRPr kumimoji="0" lang="zh-CN" altLang="en-US" sz="2000">
              <a:solidFill>
                <a:srgbClr val="000000"/>
              </a:solidFill>
              <a:latin typeface="Verdana" panose="020B0604030504040204" pitchFamily="34" charset="0"/>
            </a:endParaRPr>
          </a:p>
        </p:txBody>
      </p:sp>
      <p:sp>
        <p:nvSpPr>
          <p:cNvPr id="25" name="Line 11"/>
          <p:cNvSpPr>
            <a:spLocks noChangeShapeType="1"/>
          </p:cNvSpPr>
          <p:nvPr/>
        </p:nvSpPr>
        <p:spPr bwMode="auto">
          <a:xfrm flipH="1" flipV="1">
            <a:off x="5376441" y="3430885"/>
            <a:ext cx="0" cy="1295400"/>
          </a:xfrm>
          <a:prstGeom prst="line">
            <a:avLst/>
          </a:prstGeom>
          <a:noFill/>
          <a:ln w="28575">
            <a:solidFill>
              <a:schemeClr val="hlink"/>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6" name="Text Box 12"/>
          <p:cNvSpPr txBox="1">
            <a:spLocks noChangeArrowheads="1"/>
          </p:cNvSpPr>
          <p:nvPr/>
        </p:nvSpPr>
        <p:spPr bwMode="auto">
          <a:xfrm>
            <a:off x="5447878" y="3934123"/>
            <a:ext cx="1512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0" lang="zh-CN" altLang="en-US" sz="2000">
                <a:solidFill>
                  <a:srgbClr val="000000"/>
                </a:solidFill>
                <a:latin typeface="Verdana" panose="020B0604030504040204" pitchFamily="34" charset="0"/>
              </a:rPr>
              <a:t>编码和测试</a:t>
            </a:r>
            <a:endParaRPr kumimoji="0" lang="zh-CN" altLang="en-US" sz="2000">
              <a:solidFill>
                <a:srgbClr val="000000"/>
              </a:solidFill>
              <a:latin typeface="Verdana" panose="020B0604030504040204" pitchFamily="34" charset="0"/>
            </a:endParaRPr>
          </a:p>
        </p:txBody>
      </p:sp>
      <p:sp>
        <p:nvSpPr>
          <p:cNvPr id="27" name="Line 13"/>
          <p:cNvSpPr>
            <a:spLocks noChangeShapeType="1"/>
          </p:cNvSpPr>
          <p:nvPr/>
        </p:nvSpPr>
        <p:spPr bwMode="auto">
          <a:xfrm flipH="1">
            <a:off x="2568153" y="3430885"/>
            <a:ext cx="2305050" cy="1582738"/>
          </a:xfrm>
          <a:prstGeom prst="line">
            <a:avLst/>
          </a:prstGeom>
          <a:noFill/>
          <a:ln w="28575">
            <a:solidFill>
              <a:schemeClr val="hlink"/>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8" name="Text Box 14"/>
          <p:cNvSpPr txBox="1">
            <a:spLocks noChangeArrowheads="1"/>
          </p:cNvSpPr>
          <p:nvPr/>
        </p:nvSpPr>
        <p:spPr bwMode="auto">
          <a:xfrm>
            <a:off x="2999953" y="3934123"/>
            <a:ext cx="79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0" lang="zh-CN" altLang="en-US" sz="2000">
                <a:solidFill>
                  <a:srgbClr val="000000"/>
                </a:solidFill>
                <a:latin typeface="Verdana" panose="020B0604030504040204" pitchFamily="34" charset="0"/>
              </a:rPr>
              <a:t>验收</a:t>
            </a:r>
            <a:endParaRPr kumimoji="0" lang="zh-CN" altLang="en-US" sz="2000">
              <a:solidFill>
                <a:srgbClr val="000000"/>
              </a:solidFill>
              <a:latin typeface="Verdana" panose="020B0604030504040204" pitchFamily="34" charset="0"/>
            </a:endParaRPr>
          </a:p>
        </p:txBody>
      </p:sp>
      <p:sp>
        <p:nvSpPr>
          <p:cNvPr id="29" name="Rectangle 15"/>
          <p:cNvSpPr>
            <a:spLocks noChangeArrowheads="1"/>
          </p:cNvSpPr>
          <p:nvPr/>
        </p:nvSpPr>
        <p:spPr bwMode="auto">
          <a:xfrm>
            <a:off x="552028" y="4870748"/>
            <a:ext cx="1944688" cy="936625"/>
          </a:xfrm>
          <a:prstGeom prst="rect">
            <a:avLst/>
          </a:prstGeom>
          <a:solidFill>
            <a:srgbClr val="CCECFF"/>
          </a:solidFill>
          <a:ln w="19050">
            <a:solidFill>
              <a:schemeClr val="hlink"/>
            </a:solidFill>
            <a:miter lim="800000"/>
          </a:ln>
        </p:spPr>
        <p:txBody>
          <a:bodyPr wrap="none" anchor="ctr"/>
          <a:lstStyle/>
          <a:p>
            <a:endParaRPr lang="zh-CN" altLang="en-US"/>
          </a:p>
        </p:txBody>
      </p:sp>
      <p:sp>
        <p:nvSpPr>
          <p:cNvPr id="30" name="Text Box 16"/>
          <p:cNvSpPr txBox="1">
            <a:spLocks noChangeArrowheads="1"/>
          </p:cNvSpPr>
          <p:nvPr/>
        </p:nvSpPr>
        <p:spPr bwMode="auto">
          <a:xfrm>
            <a:off x="552028" y="5012035"/>
            <a:ext cx="1873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0" lang="zh-CN" altLang="en-US" sz="2000">
                <a:solidFill>
                  <a:srgbClr val="000000"/>
                </a:solidFill>
                <a:latin typeface="Verdana" panose="020B0604030504040204" pitchFamily="34" charset="0"/>
              </a:rPr>
              <a:t>有价值的</a:t>
            </a:r>
            <a:br>
              <a:rPr kumimoji="0" lang="zh-CN" altLang="en-US" sz="2000">
                <a:solidFill>
                  <a:srgbClr val="000000"/>
                </a:solidFill>
                <a:latin typeface="Verdana" panose="020B0604030504040204" pitchFamily="34" charset="0"/>
              </a:rPr>
            </a:br>
            <a:r>
              <a:rPr kumimoji="0" lang="zh-CN" altLang="en-US" sz="2000">
                <a:solidFill>
                  <a:srgbClr val="000000"/>
                </a:solidFill>
                <a:latin typeface="Verdana" panose="020B0604030504040204" pitchFamily="34" charset="0"/>
              </a:rPr>
              <a:t>软件需求</a:t>
            </a:r>
            <a:endParaRPr kumimoji="0" lang="zh-CN" altLang="en-US" sz="2000">
              <a:solidFill>
                <a:srgbClr val="000000"/>
              </a:solidFill>
              <a:latin typeface="Verdana" panose="020B0604030504040204" pitchFamily="34" charset="0"/>
            </a:endParaRPr>
          </a:p>
        </p:txBody>
      </p:sp>
      <p:sp>
        <p:nvSpPr>
          <p:cNvPr id="31" name="Line 17"/>
          <p:cNvSpPr>
            <a:spLocks noChangeShapeType="1"/>
          </p:cNvSpPr>
          <p:nvPr/>
        </p:nvSpPr>
        <p:spPr bwMode="auto">
          <a:xfrm flipV="1">
            <a:off x="2568153" y="5302548"/>
            <a:ext cx="1800225" cy="0"/>
          </a:xfrm>
          <a:prstGeom prst="line">
            <a:avLst/>
          </a:prstGeom>
          <a:noFill/>
          <a:ln w="28575">
            <a:solidFill>
              <a:schemeClr val="hlink"/>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18"/>
          <p:cNvSpPr txBox="1">
            <a:spLocks noChangeArrowheads="1"/>
          </p:cNvSpPr>
          <p:nvPr/>
        </p:nvSpPr>
        <p:spPr bwMode="auto">
          <a:xfrm>
            <a:off x="2712616" y="5373985"/>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kumimoji="0" lang="zh-CN" altLang="en-US" sz="2000">
                <a:solidFill>
                  <a:srgbClr val="000000"/>
                </a:solidFill>
                <a:latin typeface="Verdana" panose="020B0604030504040204" pitchFamily="34" charset="0"/>
              </a:rPr>
              <a:t>分析和设计</a:t>
            </a:r>
            <a:endParaRPr kumimoji="0" lang="zh-CN" altLang="en-US" sz="2000">
              <a:solidFill>
                <a:srgbClr val="000000"/>
              </a:solidFill>
              <a:latin typeface="Verdana" panose="020B0604030504040204" pitchFamily="34" charset="0"/>
            </a:endParaRPr>
          </a:p>
        </p:txBody>
      </p:sp>
      <p:pic>
        <p:nvPicPr>
          <p:cNvPr id="33" name="Picture 2" descr="https://img2.baidu.com/it/u=312022803,2131755337&amp;fm=253&amp;fmt=auto&amp;app=120&amp;f=JPEG?w=600&amp;h=40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28968" y="4339961"/>
            <a:ext cx="1971688" cy="1314458"/>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p:cNvPicPr>
            <a:picLocks noChangeAspect="1"/>
          </p:cNvPicPr>
          <p:nvPr/>
        </p:nvPicPr>
        <p:blipFill>
          <a:blip r:embed="rId2"/>
          <a:stretch>
            <a:fillRect/>
          </a:stretch>
        </p:blipFill>
        <p:spPr>
          <a:xfrm>
            <a:off x="10076695" y="2122964"/>
            <a:ext cx="1814083" cy="1307921"/>
          </a:xfrm>
          <a:prstGeom prst="rect">
            <a:avLst/>
          </a:prstGeom>
        </p:spPr>
      </p:pic>
      <p:pic>
        <p:nvPicPr>
          <p:cNvPr id="35" name="图片 34"/>
          <p:cNvPicPr>
            <a:picLocks noChangeAspect="1"/>
          </p:cNvPicPr>
          <p:nvPr/>
        </p:nvPicPr>
        <p:blipFill>
          <a:blip r:embed="rId3"/>
          <a:stretch>
            <a:fillRect/>
          </a:stretch>
        </p:blipFill>
        <p:spPr>
          <a:xfrm>
            <a:off x="7565664" y="2164047"/>
            <a:ext cx="1744167" cy="1308126"/>
          </a:xfrm>
          <a:prstGeom prst="rect">
            <a:avLst/>
          </a:prstGeom>
        </p:spPr>
      </p:pic>
      <p:sp>
        <p:nvSpPr>
          <p:cNvPr id="36" name="下箭头 35"/>
          <p:cNvSpPr/>
          <p:nvPr/>
        </p:nvSpPr>
        <p:spPr>
          <a:xfrm rot="16200000">
            <a:off x="9506372" y="2618522"/>
            <a:ext cx="373783" cy="414183"/>
          </a:xfrm>
          <a:prstGeom prst="downArrow">
            <a:avLst>
              <a:gd name="adj1" fmla="val 50000"/>
              <a:gd name="adj2" fmla="val 48376"/>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4"/>
          <a:stretch>
            <a:fillRect/>
          </a:stretch>
        </p:blipFill>
        <p:spPr>
          <a:xfrm>
            <a:off x="7464153" y="4509121"/>
            <a:ext cx="2022020" cy="1100375"/>
          </a:xfrm>
          <a:prstGeom prst="rect">
            <a:avLst/>
          </a:prstGeom>
        </p:spPr>
      </p:pic>
      <p:sp>
        <p:nvSpPr>
          <p:cNvPr id="38" name="下箭头 37"/>
          <p:cNvSpPr/>
          <p:nvPr/>
        </p:nvSpPr>
        <p:spPr>
          <a:xfrm rot="16200000">
            <a:off x="9607076" y="4876063"/>
            <a:ext cx="373783" cy="414183"/>
          </a:xfrm>
          <a:prstGeom prst="downArrow">
            <a:avLst>
              <a:gd name="adj1" fmla="val 50000"/>
              <a:gd name="adj2" fmla="val 48376"/>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9" name="Rectangle 2"/>
          <p:cNvSpPr txBox="1">
            <a:spLocks noChangeArrowheads="1"/>
          </p:cNvSpPr>
          <p:nvPr/>
        </p:nvSpPr>
        <p:spPr>
          <a:xfrm>
            <a:off x="7601793" y="1349931"/>
            <a:ext cx="4182940"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smtClean="0">
                <a:latin typeface="微软雅黑" panose="020B0503020204020204" pitchFamily="34" charset="-122"/>
                <a:ea typeface="微软雅黑" panose="020B0503020204020204" pitchFamily="34" charset="-122"/>
              </a:rPr>
              <a:t>过去                 现在</a:t>
            </a:r>
            <a:endParaRPr lang="zh-CN" altLang="en-US" sz="32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dissolve">
                                      <p:cBhvr>
                                        <p:cTn id="38" dur="500"/>
                                        <p:tgtEl>
                                          <p:spTgt spid="2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p:bldP spid="22" grpId="0" animBg="1"/>
      <p:bldP spid="23" grpId="0"/>
      <p:bldP spid="24" grpId="0"/>
      <p:bldP spid="25" grpId="0" animBg="1"/>
      <p:bldP spid="26" grpId="0"/>
      <p:bldP spid="27" grpId="0" animBg="1"/>
      <p:bldP spid="28" grpId="0"/>
      <p:bldP spid="29" grpId="0" animBg="1"/>
      <p:bldP spid="30" grpId="0"/>
      <p:bldP spid="31" grpId="0" animBg="1"/>
      <p:bldP spid="32" grpId="0"/>
      <p:bldP spid="36" grpId="0" animBg="1"/>
      <p:bldP spid="38" grpId="0" animBg="1"/>
      <p:bldP spid="3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2.2</a:t>
            </a:r>
            <a:r>
              <a:rPr lang="zh-CN" altLang="en-US" sz="2400" b="1" dirty="0" smtClean="0">
                <a:latin typeface="微软雅黑" panose="020B0503020204020204" pitchFamily="34" charset="-122"/>
                <a:ea typeface="微软雅黑" panose="020B0503020204020204" pitchFamily="34" charset="-122"/>
              </a:rPr>
              <a:t>识别用例</a:t>
            </a:r>
            <a:endParaRPr lang="en-US" altLang="zh-CN"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1055440" y="1916832"/>
            <a:ext cx="8374460" cy="129266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如果确实是</a:t>
            </a:r>
            <a:r>
              <a:rPr lang="en-US" altLang="zh-CN" sz="2400" dirty="0">
                <a:latin typeface="微软雅黑" panose="020B0503020204020204" pitchFamily="34" charset="-122"/>
                <a:ea typeface="微软雅黑" panose="020B0503020204020204" pitchFamily="34" charset="-122"/>
              </a:rPr>
              <a:t>CRUD</a:t>
            </a:r>
            <a:endParaRPr lang="zh-CN" altLang="en-US" sz="2400"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如果</a:t>
            </a:r>
            <a:r>
              <a:rPr lang="en-US" altLang="zh-CN" b="1" dirty="0">
                <a:latin typeface="微软雅黑" panose="020B0503020204020204" pitchFamily="34" charset="-122"/>
                <a:ea typeface="微软雅黑" panose="020B0503020204020204" pitchFamily="34" charset="-122"/>
              </a:rPr>
              <a:t>CRUD</a:t>
            </a:r>
            <a:r>
              <a:rPr lang="zh-CN" altLang="en-US" b="1" dirty="0">
                <a:latin typeface="微软雅黑" panose="020B0503020204020204" pitchFamily="34" charset="-122"/>
                <a:ea typeface="微软雅黑" panose="020B0503020204020204" pitchFamily="34" charset="-122"/>
              </a:rPr>
              <a:t>不涉及复杂的交互，一个用例</a:t>
            </a:r>
            <a:r>
              <a:rPr lang="zh-CN" altLang="en-US" b="1" dirty="0">
                <a:solidFill>
                  <a:srgbClr val="FF0000"/>
                </a:solidFill>
                <a:latin typeface="微软雅黑" panose="020B0503020204020204" pitchFamily="34" charset="-122"/>
                <a:ea typeface="微软雅黑" panose="020B0503020204020204" pitchFamily="34" charset="-122"/>
              </a:rPr>
              <a:t>“管理</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即可</a:t>
            </a:r>
            <a:endParaRPr lang="zh-CN" altLang="en-US" b="1"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不管是</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，都是为了完成“管理”目标</a:t>
            </a: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甚至很多种的基本数据管理都可以用一个用例表示</a:t>
            </a:r>
            <a:endParaRPr lang="zh-CN" altLang="en-US" dirty="0">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874" y="3717032"/>
            <a:ext cx="5651150" cy="2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056" y="3710971"/>
            <a:ext cx="5333814" cy="213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3416320" cy="461665"/>
          </a:xfrm>
          <a:prstGeom prst="rect">
            <a:avLst/>
          </a:prstGeom>
          <a:noFill/>
        </p:spPr>
        <p:txBody>
          <a:bodyPr wrap="none" rtlCol="0">
            <a:spAutoFit/>
          </a:bodyPr>
          <a:lstStyle/>
          <a:p>
            <a:r>
              <a:rPr lang="en-US" altLang="zh-CN" sz="2400" b="1" dirty="0" smtClean="0">
                <a:solidFill>
                  <a:srgbClr val="1B4580"/>
                </a:solidFill>
              </a:rPr>
              <a:t>2</a:t>
            </a:r>
            <a:r>
              <a:rPr lang="zh-CN" altLang="en-US" sz="2400" b="1" dirty="0" smtClean="0">
                <a:solidFill>
                  <a:srgbClr val="1B4580"/>
                </a:solidFill>
              </a:rPr>
              <a:t>开发一个可理解的需求</a:t>
            </a:r>
            <a:endParaRPr lang="zh-CN" altLang="en-US" sz="2400" b="1" dirty="0">
              <a:solidFill>
                <a:srgbClr val="1B4580"/>
              </a:solidFill>
            </a:endParaRPr>
          </a:p>
        </p:txBody>
      </p:sp>
      <p:sp>
        <p:nvSpPr>
          <p:cNvPr id="9" name="Rectangle 2"/>
          <p:cNvSpPr txBox="1">
            <a:spLocks noChangeArrowheads="1"/>
          </p:cNvSpPr>
          <p:nvPr/>
        </p:nvSpPr>
        <p:spPr>
          <a:xfrm>
            <a:off x="873287" y="1491180"/>
            <a:ext cx="9667921"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微软雅黑" panose="020B0503020204020204" pitchFamily="34" charset="-122"/>
                <a:ea typeface="微软雅黑" panose="020B0503020204020204" pitchFamily="34" charset="-122"/>
              </a:rPr>
              <a:t>2.3</a:t>
            </a:r>
            <a:r>
              <a:rPr lang="zh-CN" altLang="en-US" sz="2400" b="1" dirty="0" smtClean="0">
                <a:latin typeface="微软雅黑" panose="020B0503020204020204" pitchFamily="34" charset="-122"/>
                <a:ea typeface="微软雅黑" panose="020B0503020204020204" pitchFamily="34" charset="-122"/>
              </a:rPr>
              <a:t>绘制用例图</a:t>
            </a:r>
            <a:endParaRPr lang="en-US" altLang="zh-CN" sz="2400" b="1" dirty="0" smtClean="0">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7568" y="2123691"/>
            <a:ext cx="6696744" cy="447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031325" cy="461665"/>
          </a:xfrm>
          <a:prstGeom prst="rect">
            <a:avLst/>
          </a:prstGeom>
          <a:noFill/>
        </p:spPr>
        <p:txBody>
          <a:bodyPr wrap="none" rtlCol="0">
            <a:spAutoFit/>
          </a:bodyPr>
          <a:lstStyle/>
          <a:p>
            <a:r>
              <a:rPr lang="zh-CN" altLang="en-US" sz="2400" b="1" dirty="0" smtClean="0">
                <a:solidFill>
                  <a:srgbClr val="1B4580"/>
                </a:solidFill>
              </a:rPr>
              <a:t>用例建模流程</a:t>
            </a:r>
            <a:endParaRPr lang="zh-CN" altLang="en-US" sz="2400" b="1" dirty="0">
              <a:solidFill>
                <a:srgbClr val="1B4580"/>
              </a:solidFill>
            </a:endParaRPr>
          </a:p>
        </p:txBody>
      </p:sp>
      <p:sp>
        <p:nvSpPr>
          <p:cNvPr id="9" name="矩形 8"/>
          <p:cNvSpPr/>
          <p:nvPr/>
        </p:nvSpPr>
        <p:spPr>
          <a:xfrm>
            <a:off x="832338" y="1628800"/>
            <a:ext cx="6096000" cy="4801314"/>
          </a:xfrm>
          <a:prstGeom prst="rect">
            <a:avLst/>
          </a:prstGeom>
        </p:spPr>
        <p:txBody>
          <a:bodyP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获取原始需求</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开发一个可以理解的需求</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识别参与者</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识别用例</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绘制用例图</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3 </a:t>
            </a:r>
            <a:r>
              <a:rPr lang="zh-CN" altLang="en-US" sz="2400" b="1" dirty="0">
                <a:solidFill>
                  <a:srgbClr val="FF0000"/>
                </a:solidFill>
                <a:latin typeface="微软雅黑" panose="020B0503020204020204" pitchFamily="34" charset="-122"/>
                <a:ea typeface="微软雅黑" panose="020B0503020204020204" pitchFamily="34" charset="-122"/>
              </a:rPr>
              <a:t>详细、完整地描述需求</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编写用例文档</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重构用例模型</a:t>
            </a:r>
            <a:endParaRPr lang="zh-CN" altLang="en-US" sz="24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识别用例间的关系</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4.2 </a:t>
            </a:r>
            <a:r>
              <a:rPr lang="zh-CN" altLang="en-US" dirty="0">
                <a:latin typeface="微软雅黑" panose="020B0503020204020204" pitchFamily="34" charset="-122"/>
                <a:ea typeface="微软雅黑" panose="020B0503020204020204" pitchFamily="34" charset="-122"/>
              </a:rPr>
              <a:t>对用例进行分包和分级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3</a:t>
            </a:r>
            <a:r>
              <a:rPr lang="zh-CN" altLang="en-US" sz="2400" b="1" dirty="0" smtClean="0">
                <a:solidFill>
                  <a:srgbClr val="1B4580"/>
                </a:solidFill>
              </a:rPr>
              <a:t>详细描述用例</a:t>
            </a:r>
            <a:endParaRPr lang="zh-CN" altLang="en-US" sz="2400" b="1" dirty="0">
              <a:solidFill>
                <a:srgbClr val="1B4580"/>
              </a:solidFill>
            </a:endParaRPr>
          </a:p>
        </p:txBody>
      </p:sp>
      <p:sp>
        <p:nvSpPr>
          <p:cNvPr id="9" name="矩形 8"/>
          <p:cNvSpPr/>
          <p:nvPr/>
        </p:nvSpPr>
        <p:spPr>
          <a:xfrm>
            <a:off x="580428" y="1815208"/>
            <a:ext cx="2031325" cy="461665"/>
          </a:xfrm>
          <a:prstGeom prst="rect">
            <a:avLst/>
          </a:prstGeom>
        </p:spPr>
        <p:txBody>
          <a:bodyPr wrap="none">
            <a:spAutoFit/>
          </a:bodyPr>
          <a:lstStyle/>
          <a:p>
            <a:r>
              <a:rPr lang="zh-CN" altLang="en-US" sz="2400" b="1" dirty="0" smtClean="0">
                <a:solidFill>
                  <a:srgbClr val="FF0000"/>
                </a:solidFill>
                <a:latin typeface="微软雅黑" panose="020B0503020204020204" pitchFamily="34" charset="-122"/>
                <a:ea typeface="微软雅黑" panose="020B0503020204020204" pitchFamily="34" charset="-122"/>
              </a:rPr>
              <a:t>两种</a:t>
            </a:r>
            <a:r>
              <a:rPr lang="zh-CN" altLang="en-US" sz="2400" b="1" dirty="0">
                <a:solidFill>
                  <a:srgbClr val="FF0000"/>
                </a:solidFill>
                <a:latin typeface="微软雅黑" panose="020B0503020204020204" pitchFamily="34" charset="-122"/>
                <a:ea typeface="微软雅黑" panose="020B0503020204020204" pitchFamily="34" charset="-122"/>
              </a:rPr>
              <a:t>可选技术</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98416" y="2132493"/>
            <a:ext cx="3948097" cy="3693043"/>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3" descr="2008110810385349"/>
          <p:cNvPicPr>
            <a:picLocks noChangeAspect="1" noChangeArrowheads="1"/>
          </p:cNvPicPr>
          <p:nvPr/>
        </p:nvPicPr>
        <p:blipFill rotWithShape="1">
          <a:blip r:embed="rId2">
            <a:extLst>
              <a:ext uri="{28A0092B-C50C-407E-A947-70E740481C1C}">
                <a14:useLocalDpi xmlns:a14="http://schemas.microsoft.com/office/drawing/2010/main" val="0"/>
              </a:ext>
            </a:extLst>
          </a:blip>
          <a:srcRect r="3052"/>
          <a:stretch>
            <a:fillRect/>
          </a:stretch>
        </p:blipFill>
        <p:spPr bwMode="auto">
          <a:xfrm>
            <a:off x="664649" y="2276872"/>
            <a:ext cx="6023904" cy="36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2967035" y="5969915"/>
            <a:ext cx="895350" cy="519112"/>
          </a:xfrm>
          <a:prstGeom prst="rect">
            <a:avLst/>
          </a:prstGeom>
          <a:noFill/>
          <a:ln w="9525">
            <a:noFill/>
            <a:miter lim="800000"/>
          </a:ln>
          <a:effectLst/>
        </p:spPr>
        <p:txBody>
          <a:bodyPr wrap="none">
            <a:spAutoFit/>
          </a:bodyPr>
          <a:lstStyle/>
          <a:p>
            <a:pPr>
              <a:defRPr/>
            </a:pPr>
            <a:r>
              <a:rPr lang="zh-CN" altLang="en-US" sz="2800" dirty="0">
                <a:solidFill>
                  <a:schemeClr val="hlink"/>
                </a:solidFill>
                <a:effectLst>
                  <a:outerShdw blurRad="38100" dist="38100" dir="2700000" algn="tl">
                    <a:srgbClr val="C0C0C0"/>
                  </a:outerShdw>
                </a:effectLst>
              </a:rPr>
              <a:t>文字</a:t>
            </a:r>
            <a:endParaRPr lang="en-US" altLang="zh-CN" sz="2800" dirty="0">
              <a:solidFill>
                <a:schemeClr val="hlink"/>
              </a:solidFill>
              <a:effectLst>
                <a:outerShdw blurRad="38100" dist="38100" dir="2700000" algn="tl">
                  <a:srgbClr val="C0C0C0"/>
                </a:outerShdw>
              </a:effectLst>
            </a:endParaRPr>
          </a:p>
        </p:txBody>
      </p:sp>
      <p:sp>
        <p:nvSpPr>
          <p:cNvPr id="13" name="Rectangle 7"/>
          <p:cNvSpPr>
            <a:spLocks noChangeArrowheads="1"/>
          </p:cNvSpPr>
          <p:nvPr/>
        </p:nvSpPr>
        <p:spPr bwMode="auto">
          <a:xfrm>
            <a:off x="8746989" y="5969915"/>
            <a:ext cx="1250950" cy="519112"/>
          </a:xfrm>
          <a:prstGeom prst="rect">
            <a:avLst/>
          </a:prstGeom>
          <a:noFill/>
          <a:ln w="9525">
            <a:noFill/>
            <a:miter lim="800000"/>
          </a:ln>
          <a:effectLst/>
        </p:spPr>
        <p:txBody>
          <a:bodyPr wrap="none">
            <a:spAutoFit/>
          </a:bodyPr>
          <a:lstStyle/>
          <a:p>
            <a:pPr>
              <a:defRPr/>
            </a:pPr>
            <a:r>
              <a:rPr lang="zh-CN" altLang="en-US" sz="2800">
                <a:solidFill>
                  <a:schemeClr val="hlink"/>
                </a:solidFill>
                <a:effectLst>
                  <a:outerShdw blurRad="38100" dist="38100" dir="2700000" algn="tl">
                    <a:srgbClr val="C0C0C0"/>
                  </a:outerShdw>
                </a:effectLst>
              </a:rPr>
              <a:t>活动图</a:t>
            </a:r>
            <a:endParaRPr lang="en-US" altLang="zh-CN" sz="2800">
              <a:solidFill>
                <a:schemeClr val="hlink"/>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2560316"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用例建模流程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椭圆 2"/>
          <p:cNvSpPr/>
          <p:nvPr/>
        </p:nvSpPr>
        <p:spPr>
          <a:xfrm>
            <a:off x="298835" y="980728"/>
            <a:ext cx="504056" cy="504056"/>
          </a:xfrm>
          <a:prstGeom prst="ellipse">
            <a:avLst/>
          </a:prstGeom>
          <a:noFill/>
          <a:ln w="9525">
            <a:solidFill>
              <a:srgbClr val="1B45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35420" y="1017313"/>
            <a:ext cx="430886" cy="430886"/>
            <a:chOff x="335420" y="1124744"/>
            <a:chExt cx="430886" cy="430886"/>
          </a:xfrm>
        </p:grpSpPr>
        <p:sp>
          <p:nvSpPr>
            <p:cNvPr id="5" name="椭圆 4"/>
            <p:cNvSpPr/>
            <p:nvPr/>
          </p:nvSpPr>
          <p:spPr>
            <a:xfrm>
              <a:off x="335420" y="1124744"/>
              <a:ext cx="430886" cy="430886"/>
            </a:xfrm>
            <a:prstGeom prst="ellipse">
              <a:avLst/>
            </a:prstGeom>
            <a:solidFill>
              <a:srgbClr val="1B4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confont-11607-6151193"/>
            <p:cNvSpPr/>
            <p:nvPr/>
          </p:nvSpPr>
          <p:spPr>
            <a:xfrm>
              <a:off x="437077" y="1211961"/>
              <a:ext cx="227572" cy="256452"/>
            </a:xfrm>
            <a:custGeom>
              <a:avLst/>
              <a:gdLst>
                <a:gd name="T0" fmla="*/ 1120 w 11360"/>
                <a:gd name="T1" fmla="*/ 5566 h 12800"/>
                <a:gd name="T2" fmla="*/ 1120 w 11360"/>
                <a:gd name="T3" fmla="*/ 7234 h 12800"/>
                <a:gd name="T4" fmla="*/ 10080 w 11360"/>
                <a:gd name="T5" fmla="*/ 7234 h 12800"/>
                <a:gd name="T6" fmla="*/ 10080 w 11360"/>
                <a:gd name="T7" fmla="*/ 5566 h 12800"/>
                <a:gd name="T8" fmla="*/ 1120 w 11360"/>
                <a:gd name="T9" fmla="*/ 5566 h 12800"/>
                <a:gd name="T10" fmla="*/ 6400 w 11360"/>
                <a:gd name="T11" fmla="*/ 11687 h 12800"/>
                <a:gd name="T12" fmla="*/ 6400 w 11360"/>
                <a:gd name="T13" fmla="*/ 12800 h 12800"/>
                <a:gd name="T14" fmla="*/ 0 w 11360"/>
                <a:gd name="T15" fmla="*/ 12800 h 12800"/>
                <a:gd name="T16" fmla="*/ 0 w 11360"/>
                <a:gd name="T17" fmla="*/ 8904 h 12800"/>
                <a:gd name="T18" fmla="*/ 6400 w 11360"/>
                <a:gd name="T19" fmla="*/ 8904 h 12800"/>
                <a:gd name="T20" fmla="*/ 6400 w 11360"/>
                <a:gd name="T21" fmla="*/ 10018 h 12800"/>
                <a:gd name="T22" fmla="*/ 1120 w 11360"/>
                <a:gd name="T23" fmla="*/ 10018 h 12800"/>
                <a:gd name="T24" fmla="*/ 1120 w 11360"/>
                <a:gd name="T25" fmla="*/ 11687 h 12800"/>
                <a:gd name="T26" fmla="*/ 6400 w 11360"/>
                <a:gd name="T27" fmla="*/ 11687 h 12800"/>
                <a:gd name="T28" fmla="*/ 11200 w 11360"/>
                <a:gd name="T29" fmla="*/ 7235 h 12800"/>
                <a:gd name="T30" fmla="*/ 6400 w 11360"/>
                <a:gd name="T31" fmla="*/ 7235 h 12800"/>
                <a:gd name="T32" fmla="*/ 6400 w 11360"/>
                <a:gd name="T33" fmla="*/ 8347 h 12800"/>
                <a:gd name="T34" fmla="*/ 0 w 11360"/>
                <a:gd name="T35" fmla="*/ 8347 h 12800"/>
                <a:gd name="T36" fmla="*/ 0 w 11360"/>
                <a:gd name="T37" fmla="*/ 4453 h 12800"/>
                <a:gd name="T38" fmla="*/ 11200 w 11360"/>
                <a:gd name="T39" fmla="*/ 4453 h 12800"/>
                <a:gd name="T40" fmla="*/ 11200 w 11360"/>
                <a:gd name="T41" fmla="*/ 7237 h 12800"/>
                <a:gd name="T42" fmla="*/ 11200 w 11360"/>
                <a:gd name="T43" fmla="*/ 7235 h 12800"/>
                <a:gd name="T44" fmla="*/ 0 w 11360"/>
                <a:gd name="T45" fmla="*/ 0 h 12800"/>
                <a:gd name="T46" fmla="*/ 11200 w 11360"/>
                <a:gd name="T47" fmla="*/ 0 h 12800"/>
                <a:gd name="T48" fmla="*/ 11200 w 11360"/>
                <a:gd name="T49" fmla="*/ 3896 h 12800"/>
                <a:gd name="T50" fmla="*/ 0 w 11360"/>
                <a:gd name="T51" fmla="*/ 3896 h 12800"/>
                <a:gd name="T52" fmla="*/ 0 w 11360"/>
                <a:gd name="T53" fmla="*/ 0 h 12800"/>
                <a:gd name="T54" fmla="*/ 1120 w 11360"/>
                <a:gd name="T55" fmla="*/ 1113 h 12800"/>
                <a:gd name="T56" fmla="*/ 1120 w 11360"/>
                <a:gd name="T57" fmla="*/ 2782 h 12800"/>
                <a:gd name="T58" fmla="*/ 10080 w 11360"/>
                <a:gd name="T59" fmla="*/ 2782 h 12800"/>
                <a:gd name="T60" fmla="*/ 10080 w 11360"/>
                <a:gd name="T61" fmla="*/ 1113 h 12800"/>
                <a:gd name="T62" fmla="*/ 1120 w 11360"/>
                <a:gd name="T63" fmla="*/ 1113 h 12800"/>
                <a:gd name="T64" fmla="*/ 1680 w 11360"/>
                <a:gd name="T65" fmla="*/ 1670 h 12800"/>
                <a:gd name="T66" fmla="*/ 2800 w 11360"/>
                <a:gd name="T67" fmla="*/ 1670 h 12800"/>
                <a:gd name="T68" fmla="*/ 2800 w 11360"/>
                <a:gd name="T69" fmla="*/ 2226 h 12800"/>
                <a:gd name="T70" fmla="*/ 1680 w 11360"/>
                <a:gd name="T71" fmla="*/ 2226 h 12800"/>
                <a:gd name="T72" fmla="*/ 1680 w 11360"/>
                <a:gd name="T73" fmla="*/ 1670 h 12800"/>
                <a:gd name="T74" fmla="*/ 1680 w 11360"/>
                <a:gd name="T75" fmla="*/ 6122 h 12800"/>
                <a:gd name="T76" fmla="*/ 2800 w 11360"/>
                <a:gd name="T77" fmla="*/ 6122 h 12800"/>
                <a:gd name="T78" fmla="*/ 2800 w 11360"/>
                <a:gd name="T79" fmla="*/ 6678 h 12800"/>
                <a:gd name="T80" fmla="*/ 1680 w 11360"/>
                <a:gd name="T81" fmla="*/ 6678 h 12800"/>
                <a:gd name="T82" fmla="*/ 1680 w 11360"/>
                <a:gd name="T83" fmla="*/ 6122 h 12800"/>
                <a:gd name="T84" fmla="*/ 8746 w 11360"/>
                <a:gd name="T85" fmla="*/ 9546 h 12800"/>
                <a:gd name="T86" fmla="*/ 8746 w 11360"/>
                <a:gd name="T87" fmla="*/ 8000 h 12800"/>
                <a:gd name="T88" fmla="*/ 9814 w 11360"/>
                <a:gd name="T89" fmla="*/ 8000 h 12800"/>
                <a:gd name="T90" fmla="*/ 9814 w 11360"/>
                <a:gd name="T91" fmla="*/ 9546 h 12800"/>
                <a:gd name="T92" fmla="*/ 11360 w 11360"/>
                <a:gd name="T93" fmla="*/ 9546 h 12800"/>
                <a:gd name="T94" fmla="*/ 11360 w 11360"/>
                <a:gd name="T95" fmla="*/ 10614 h 12800"/>
                <a:gd name="T96" fmla="*/ 9814 w 11360"/>
                <a:gd name="T97" fmla="*/ 10614 h 12800"/>
                <a:gd name="T98" fmla="*/ 9814 w 11360"/>
                <a:gd name="T99" fmla="*/ 12160 h 12800"/>
                <a:gd name="T100" fmla="*/ 8746 w 11360"/>
                <a:gd name="T101" fmla="*/ 12160 h 12800"/>
                <a:gd name="T102" fmla="*/ 8746 w 11360"/>
                <a:gd name="T103" fmla="*/ 10614 h 12800"/>
                <a:gd name="T104" fmla="*/ 7200 w 11360"/>
                <a:gd name="T105" fmla="*/ 10614 h 12800"/>
                <a:gd name="T106" fmla="*/ 7200 w 11360"/>
                <a:gd name="T107" fmla="*/ 9546 h 12800"/>
                <a:gd name="T108" fmla="*/ 8746 w 11360"/>
                <a:gd name="T109" fmla="*/ 9546 h 12800"/>
                <a:gd name="T110" fmla="*/ 1680 w 11360"/>
                <a:gd name="T111" fmla="*/ 10574 h 12800"/>
                <a:gd name="T112" fmla="*/ 2800 w 11360"/>
                <a:gd name="T113" fmla="*/ 10574 h 12800"/>
                <a:gd name="T114" fmla="*/ 2800 w 11360"/>
                <a:gd name="T115" fmla="*/ 11130 h 12800"/>
                <a:gd name="T116" fmla="*/ 1680 w 11360"/>
                <a:gd name="T117" fmla="*/ 11130 h 12800"/>
                <a:gd name="T118" fmla="*/ 1680 w 11360"/>
                <a:gd name="T11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60" h="12800">
                  <a:moveTo>
                    <a:pt x="1120" y="5566"/>
                  </a:moveTo>
                  <a:lnTo>
                    <a:pt x="1120" y="7234"/>
                  </a:lnTo>
                  <a:lnTo>
                    <a:pt x="10080" y="7234"/>
                  </a:lnTo>
                  <a:lnTo>
                    <a:pt x="10080" y="5566"/>
                  </a:lnTo>
                  <a:lnTo>
                    <a:pt x="1120" y="5566"/>
                  </a:lnTo>
                  <a:close/>
                  <a:moveTo>
                    <a:pt x="6400" y="11687"/>
                  </a:moveTo>
                  <a:lnTo>
                    <a:pt x="6400" y="12800"/>
                  </a:lnTo>
                  <a:lnTo>
                    <a:pt x="0" y="12800"/>
                  </a:lnTo>
                  <a:lnTo>
                    <a:pt x="0" y="8904"/>
                  </a:lnTo>
                  <a:lnTo>
                    <a:pt x="6400" y="8904"/>
                  </a:lnTo>
                  <a:lnTo>
                    <a:pt x="6400" y="10018"/>
                  </a:lnTo>
                  <a:lnTo>
                    <a:pt x="1120" y="10018"/>
                  </a:lnTo>
                  <a:lnTo>
                    <a:pt x="1120" y="11687"/>
                  </a:lnTo>
                  <a:lnTo>
                    <a:pt x="6400" y="11687"/>
                  </a:lnTo>
                  <a:close/>
                  <a:moveTo>
                    <a:pt x="11200" y="7235"/>
                  </a:moveTo>
                  <a:lnTo>
                    <a:pt x="6400" y="7235"/>
                  </a:lnTo>
                  <a:lnTo>
                    <a:pt x="6400" y="8347"/>
                  </a:lnTo>
                  <a:lnTo>
                    <a:pt x="0" y="8347"/>
                  </a:lnTo>
                  <a:lnTo>
                    <a:pt x="0" y="4453"/>
                  </a:lnTo>
                  <a:lnTo>
                    <a:pt x="11200" y="4453"/>
                  </a:lnTo>
                  <a:lnTo>
                    <a:pt x="11200" y="7237"/>
                  </a:lnTo>
                  <a:lnTo>
                    <a:pt x="11200" y="7235"/>
                  </a:lnTo>
                  <a:close/>
                  <a:moveTo>
                    <a:pt x="0" y="0"/>
                  </a:moveTo>
                  <a:lnTo>
                    <a:pt x="11200" y="0"/>
                  </a:lnTo>
                  <a:lnTo>
                    <a:pt x="11200" y="3896"/>
                  </a:lnTo>
                  <a:lnTo>
                    <a:pt x="0" y="3896"/>
                  </a:lnTo>
                  <a:lnTo>
                    <a:pt x="0" y="0"/>
                  </a:lnTo>
                  <a:close/>
                  <a:moveTo>
                    <a:pt x="1120" y="1113"/>
                  </a:moveTo>
                  <a:lnTo>
                    <a:pt x="1120" y="2782"/>
                  </a:lnTo>
                  <a:lnTo>
                    <a:pt x="10080" y="2782"/>
                  </a:lnTo>
                  <a:lnTo>
                    <a:pt x="10080" y="1113"/>
                  </a:lnTo>
                  <a:lnTo>
                    <a:pt x="1120" y="1113"/>
                  </a:lnTo>
                  <a:close/>
                  <a:moveTo>
                    <a:pt x="1680" y="1670"/>
                  </a:moveTo>
                  <a:lnTo>
                    <a:pt x="2800" y="1670"/>
                  </a:lnTo>
                  <a:lnTo>
                    <a:pt x="2800" y="2226"/>
                  </a:lnTo>
                  <a:lnTo>
                    <a:pt x="1680" y="2226"/>
                  </a:lnTo>
                  <a:lnTo>
                    <a:pt x="1680" y="1670"/>
                  </a:lnTo>
                  <a:close/>
                  <a:moveTo>
                    <a:pt x="1680" y="6122"/>
                  </a:moveTo>
                  <a:lnTo>
                    <a:pt x="2800" y="6122"/>
                  </a:lnTo>
                  <a:lnTo>
                    <a:pt x="2800" y="6678"/>
                  </a:lnTo>
                  <a:lnTo>
                    <a:pt x="1680" y="6678"/>
                  </a:lnTo>
                  <a:lnTo>
                    <a:pt x="1680" y="6122"/>
                  </a:lnTo>
                  <a:close/>
                  <a:moveTo>
                    <a:pt x="8746" y="9546"/>
                  </a:moveTo>
                  <a:lnTo>
                    <a:pt x="8746" y="8000"/>
                  </a:lnTo>
                  <a:lnTo>
                    <a:pt x="9814" y="8000"/>
                  </a:lnTo>
                  <a:lnTo>
                    <a:pt x="9814" y="9546"/>
                  </a:lnTo>
                  <a:lnTo>
                    <a:pt x="11360" y="9546"/>
                  </a:lnTo>
                  <a:lnTo>
                    <a:pt x="11360" y="10614"/>
                  </a:lnTo>
                  <a:lnTo>
                    <a:pt x="9814" y="10614"/>
                  </a:lnTo>
                  <a:lnTo>
                    <a:pt x="9814" y="12160"/>
                  </a:lnTo>
                  <a:lnTo>
                    <a:pt x="8746" y="12160"/>
                  </a:lnTo>
                  <a:lnTo>
                    <a:pt x="8746" y="10614"/>
                  </a:lnTo>
                  <a:lnTo>
                    <a:pt x="7200" y="10614"/>
                  </a:lnTo>
                  <a:lnTo>
                    <a:pt x="7200" y="9546"/>
                  </a:lnTo>
                  <a:lnTo>
                    <a:pt x="8746" y="9546"/>
                  </a:lnTo>
                  <a:close/>
                  <a:moveTo>
                    <a:pt x="1680" y="10574"/>
                  </a:moveTo>
                  <a:lnTo>
                    <a:pt x="2800" y="10574"/>
                  </a:lnTo>
                  <a:lnTo>
                    <a:pt x="2800" y="11130"/>
                  </a:lnTo>
                  <a:lnTo>
                    <a:pt x="1680" y="11130"/>
                  </a:lnTo>
                  <a:lnTo>
                    <a:pt x="1680" y="105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8" name="文本框 7"/>
          <p:cNvSpPr txBox="1"/>
          <p:nvPr/>
        </p:nvSpPr>
        <p:spPr>
          <a:xfrm>
            <a:off x="904548" y="1001923"/>
            <a:ext cx="2185214" cy="461665"/>
          </a:xfrm>
          <a:prstGeom prst="rect">
            <a:avLst/>
          </a:prstGeom>
          <a:noFill/>
        </p:spPr>
        <p:txBody>
          <a:bodyPr wrap="none" rtlCol="0">
            <a:spAutoFit/>
          </a:bodyPr>
          <a:lstStyle/>
          <a:p>
            <a:r>
              <a:rPr lang="en-US" altLang="zh-CN" sz="2400" b="1" dirty="0" smtClean="0">
                <a:solidFill>
                  <a:srgbClr val="1B4580"/>
                </a:solidFill>
              </a:rPr>
              <a:t>3</a:t>
            </a:r>
            <a:r>
              <a:rPr lang="zh-CN" altLang="en-US" sz="2400" b="1" dirty="0" smtClean="0">
                <a:solidFill>
                  <a:srgbClr val="1B4580"/>
                </a:solidFill>
              </a:rPr>
              <a:t>详细描述用例</a:t>
            </a:r>
            <a:endParaRPr lang="zh-CN" altLang="en-US" sz="2400" b="1" dirty="0">
              <a:solidFill>
                <a:srgbClr val="1B4580"/>
              </a:solidFill>
            </a:endParaRPr>
          </a:p>
        </p:txBody>
      </p:sp>
      <p:sp>
        <p:nvSpPr>
          <p:cNvPr id="9" name="矩形 8"/>
          <p:cNvSpPr/>
          <p:nvPr/>
        </p:nvSpPr>
        <p:spPr>
          <a:xfrm>
            <a:off x="836902" y="1641782"/>
            <a:ext cx="2339102"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选择合适的技术</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1102475" y="1988840"/>
            <a:ext cx="8478252" cy="452431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只有文字</a:t>
            </a:r>
            <a:endParaRPr lang="zh-CN" altLang="en-US" sz="2400" b="1"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不生动，不便于和客户交流</a:t>
            </a:r>
            <a:endParaRPr lang="en-US" altLang="zh-CN" sz="2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只有活动图</a:t>
            </a:r>
            <a:endParaRPr lang="zh-CN" altLang="en-US" sz="2400" b="1"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难以表达所有细节</a:t>
            </a:r>
            <a:endParaRPr lang="en-US" altLang="zh-CN" sz="2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用例</a:t>
            </a:r>
            <a:r>
              <a:rPr lang="zh-CN" altLang="en-US" sz="2400" b="1" dirty="0">
                <a:latin typeface="微软雅黑" panose="020B0503020204020204" pitchFamily="34" charset="-122"/>
                <a:ea typeface="微软雅黑" panose="020B0503020204020204" pitchFamily="34" charset="-122"/>
              </a:rPr>
              <a:t>文档中插入活动图</a:t>
            </a:r>
            <a:endParaRPr lang="zh-CN" altLang="en-US" sz="24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活动图中插入文字</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注释</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基本路径</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1" name="Oval 4"/>
          <p:cNvSpPr>
            <a:spLocks noChangeArrowheads="1"/>
          </p:cNvSpPr>
          <p:nvPr/>
        </p:nvSpPr>
        <p:spPr bwMode="auto">
          <a:xfrm>
            <a:off x="1242050" y="5865455"/>
            <a:ext cx="8604250" cy="647700"/>
          </a:xfrm>
          <a:prstGeom prst="ellipse">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smtClean="0">
                <a:solidFill>
                  <a:schemeClr val="bg1"/>
                </a:solidFill>
                <a:latin typeface="微软雅黑" panose="020B0503020204020204" pitchFamily="34" charset="-122"/>
                <a:ea typeface="微软雅黑" panose="020B0503020204020204" pitchFamily="34" charset="-122"/>
              </a:rPr>
              <a:t>    </a:t>
            </a:r>
            <a:r>
              <a:rPr lang="zh-CN" altLang="en-US" sz="5400" dirty="0" smtClean="0">
                <a:solidFill>
                  <a:schemeClr val="bg1"/>
                </a:solidFill>
                <a:latin typeface="微软雅黑" panose="020B0503020204020204" pitchFamily="34" charset="-122"/>
                <a:ea typeface="微软雅黑" panose="020B0503020204020204" pitchFamily="34" charset="-122"/>
              </a:rPr>
              <a:t>用例建模的常见问题</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PART4</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常见问题</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623392" y="1052736"/>
            <a:ext cx="6096000" cy="2951705"/>
          </a:xfrm>
          <a:prstGeom prst="rect">
            <a:avLst/>
          </a:prstGeom>
        </p:spPr>
        <p:txBody>
          <a:bodyPr>
            <a:spAutoFit/>
          </a:bodyPr>
          <a:lstStyle/>
          <a:p>
            <a:pPr>
              <a:lnSpc>
                <a:spcPct val="150000"/>
              </a:lnSpc>
              <a:buFont typeface="Wingdings" panose="05000000000000000000" pitchFamily="2" charset="2"/>
              <a:buChar char="§"/>
            </a:pPr>
            <a:r>
              <a:rPr lang="en-US" altLang="zh-CN" b="1" dirty="0"/>
              <a:t>Q1</a:t>
            </a:r>
            <a:r>
              <a:rPr lang="zh-CN" altLang="en-US" b="1" dirty="0"/>
              <a:t>：参与者通过其他参与者使用系统的用例</a:t>
            </a:r>
            <a:endParaRPr lang="zh-CN" altLang="en-US" b="1" dirty="0"/>
          </a:p>
          <a:p>
            <a:pPr>
              <a:lnSpc>
                <a:spcPct val="150000"/>
              </a:lnSpc>
              <a:buFont typeface="Wingdings" panose="05000000000000000000" pitchFamily="2" charset="2"/>
              <a:buChar char="§"/>
            </a:pPr>
            <a:r>
              <a:rPr lang="en-US" altLang="zh-CN" b="1" dirty="0"/>
              <a:t>Q2</a:t>
            </a:r>
            <a:r>
              <a:rPr lang="zh-CN" altLang="en-US" b="1" dirty="0"/>
              <a:t>：用例的包含关系和扩展关系的区别</a:t>
            </a:r>
            <a:endParaRPr lang="zh-CN" altLang="en-US" b="1" dirty="0"/>
          </a:p>
          <a:p>
            <a:pPr>
              <a:lnSpc>
                <a:spcPct val="150000"/>
              </a:lnSpc>
              <a:buFont typeface="Wingdings" panose="05000000000000000000" pitchFamily="2" charset="2"/>
              <a:buChar char="§"/>
            </a:pPr>
            <a:r>
              <a:rPr lang="en-US" altLang="zh-CN" b="1" dirty="0"/>
              <a:t>Q3</a:t>
            </a:r>
            <a:r>
              <a:rPr lang="zh-CN" altLang="en-US" b="1" dirty="0"/>
              <a:t>：不恰当的用例描述</a:t>
            </a:r>
            <a:endParaRPr lang="zh-CN" altLang="en-US" b="1" dirty="0"/>
          </a:p>
          <a:p>
            <a:pPr>
              <a:lnSpc>
                <a:spcPct val="150000"/>
              </a:lnSpc>
              <a:buFont typeface="Wingdings" panose="05000000000000000000" pitchFamily="2" charset="2"/>
              <a:buChar char="§"/>
            </a:pPr>
            <a:r>
              <a:rPr lang="en-US" altLang="zh-CN" b="1" dirty="0"/>
              <a:t>Q4</a:t>
            </a:r>
            <a:r>
              <a:rPr lang="zh-CN" altLang="en-US" b="1" dirty="0"/>
              <a:t>：系统边界</a:t>
            </a:r>
            <a:endParaRPr lang="zh-CN" altLang="en-US" b="1" dirty="0"/>
          </a:p>
          <a:p>
            <a:pPr>
              <a:lnSpc>
                <a:spcPct val="150000"/>
              </a:lnSpc>
              <a:buFont typeface="Wingdings" panose="05000000000000000000" pitchFamily="2" charset="2"/>
              <a:buChar char="§"/>
            </a:pPr>
            <a:r>
              <a:rPr lang="en-US" altLang="zh-CN" b="1" dirty="0"/>
              <a:t>Q5</a:t>
            </a:r>
            <a:r>
              <a:rPr lang="zh-CN" altLang="en-US" b="1" dirty="0"/>
              <a:t>：用例模型的层次</a:t>
            </a:r>
            <a:endParaRPr lang="zh-CN" altLang="en-US" b="1" dirty="0"/>
          </a:p>
          <a:p>
            <a:pPr>
              <a:lnSpc>
                <a:spcPct val="150000"/>
              </a:lnSpc>
              <a:buFont typeface="Wingdings" panose="05000000000000000000" pitchFamily="2" charset="2"/>
              <a:buChar char="§"/>
            </a:pPr>
            <a:r>
              <a:rPr lang="en-US" altLang="zh-CN" b="1" dirty="0"/>
              <a:t>Q6</a:t>
            </a:r>
            <a:r>
              <a:rPr lang="zh-CN" altLang="en-US" b="1" dirty="0"/>
              <a:t>：不同层次的用例模型的一致性</a:t>
            </a:r>
            <a:endParaRPr lang="zh-CN" altLang="en-US" b="1" dirty="0"/>
          </a:p>
          <a:p>
            <a:pPr>
              <a:lnSpc>
                <a:spcPct val="150000"/>
              </a:lnSpc>
              <a:buFont typeface="Wingdings" panose="05000000000000000000" pitchFamily="2" charset="2"/>
              <a:buChar char="§"/>
            </a:pPr>
            <a:r>
              <a:rPr lang="en-US" altLang="zh-CN" b="1" dirty="0"/>
              <a:t>Q7</a:t>
            </a:r>
            <a:r>
              <a:rPr lang="zh-CN" altLang="en-US" b="1" dirty="0"/>
              <a:t>：用例的粒度</a:t>
            </a:r>
            <a:endParaRPr lang="zh-CN" altLang="en-US" b="1"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常见问题</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内容占位符 2"/>
          <p:cNvSpPr txBox="1"/>
          <p:nvPr/>
        </p:nvSpPr>
        <p:spPr>
          <a:xfrm>
            <a:off x="211183" y="911225"/>
            <a:ext cx="1136250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smtClean="0">
                <a:latin typeface="微软雅黑" panose="020B0503020204020204" pitchFamily="34" charset="-122"/>
                <a:ea typeface="微软雅黑" panose="020B0503020204020204" pitchFamily="34" charset="-122"/>
              </a:rPr>
              <a:t>用例不是功能分解</a:t>
            </a:r>
            <a:endParaRPr lang="en-US" altLang="zh-CN" sz="2400" b="1"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用例使用过程中最容易出现的问题</a:t>
            </a:r>
            <a:endParaRPr lang="en-US" altLang="zh-CN"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用例是“因”，功能是“果”</a:t>
            </a:r>
            <a:endParaRPr lang="en-US" altLang="zh-CN"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用例是目标，不是过程；按照价值分解，而不是功能模块、过程的分解</a:t>
            </a:r>
            <a:endParaRPr lang="en-US" altLang="zh-CN" smtClean="0">
              <a:latin typeface="微软雅黑" panose="020B0503020204020204" pitchFamily="34" charset="-122"/>
              <a:ea typeface="微软雅黑" panose="020B0503020204020204" pitchFamily="34" charset="-122"/>
            </a:endParaRPr>
          </a:p>
          <a:p>
            <a:pPr>
              <a:lnSpc>
                <a:spcPct val="150000"/>
              </a:lnSpc>
            </a:pPr>
            <a:r>
              <a:rPr lang="zh-CN" altLang="en-US" sz="2400" b="1" smtClean="0">
                <a:latin typeface="微软雅黑" panose="020B0503020204020204" pitchFamily="34" charset="-122"/>
                <a:ea typeface="微软雅黑" panose="020B0503020204020204" pitchFamily="34" charset="-122"/>
              </a:rPr>
              <a:t>用例图的误区</a:t>
            </a:r>
            <a:endParaRPr lang="en-US" altLang="zh-CN" sz="2400" b="1"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仅展现</a:t>
            </a:r>
            <a:r>
              <a:rPr lang="zh-CN" altLang="zh-CN" smtClean="0">
                <a:latin typeface="微软雅黑" panose="020B0503020204020204" pitchFamily="34" charset="-122"/>
                <a:ea typeface="微软雅黑" panose="020B0503020204020204" pitchFamily="34" charset="-122"/>
              </a:rPr>
              <a:t>所有的参与者、用例以及它们之间的关系</a:t>
            </a:r>
            <a:endParaRPr lang="en-US" altLang="zh-CN"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每个用例产生相对独立，向参与者提供价值</a:t>
            </a:r>
            <a:endParaRPr lang="en-US" altLang="zh-CN" smtClean="0">
              <a:latin typeface="微软雅黑" panose="020B0503020204020204" pitchFamily="34" charset="-122"/>
              <a:ea typeface="微软雅黑" panose="020B0503020204020204" pitchFamily="34" charset="-122"/>
            </a:endParaRPr>
          </a:p>
          <a:p>
            <a:pPr>
              <a:lnSpc>
                <a:spcPct val="150000"/>
              </a:lnSpc>
            </a:pPr>
            <a:r>
              <a:rPr lang="zh-CN" altLang="en-US" sz="2400" b="1" smtClean="0">
                <a:latin typeface="微软雅黑" panose="020B0503020204020204" pitchFamily="34" charset="-122"/>
                <a:ea typeface="微软雅黑" panose="020B0503020204020204" pitchFamily="34" charset="-122"/>
              </a:rPr>
              <a:t>用例关系的使用</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1"/>
            <a:ext cx="4367463" cy="2137420"/>
          </a:xfrm>
          <a:prstGeom prst="rect">
            <a:avLst/>
          </a:prstGeom>
          <a:solidFill>
            <a:schemeClr val="bg1">
              <a:lumMod val="8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sp>
        <p:nvSpPr>
          <p:cNvPr id="5" name="矩形 4"/>
          <p:cNvSpPr/>
          <p:nvPr/>
        </p:nvSpPr>
        <p:spPr>
          <a:xfrm>
            <a:off x="0" y="2137420"/>
            <a:ext cx="9312442" cy="2145822"/>
          </a:xfrm>
          <a:prstGeom prst="rect">
            <a:avLst/>
          </a:prstGeom>
          <a:solidFill>
            <a:srgbClr val="0072C6"/>
          </a:solidFill>
          <a:ln w="12700" cap="flat" cmpd="sng" algn="ctr">
            <a:noFill/>
            <a:prstDash val="solid"/>
            <a:miter lim="800000"/>
          </a:ln>
          <a:effectLst/>
        </p:spPr>
        <p:txBody>
          <a:bodyPr rtlCol="0" anchor="ctr"/>
          <a:lstStyle/>
          <a:p>
            <a:r>
              <a:rPr lang="en-US" altLang="zh-CN" sz="5400" dirty="0" smtClean="0">
                <a:solidFill>
                  <a:schemeClr val="bg1"/>
                </a:solidFill>
                <a:latin typeface="微软雅黑" panose="020B0503020204020204" pitchFamily="34" charset="-122"/>
                <a:ea typeface="微软雅黑" panose="020B0503020204020204" pitchFamily="34" charset="-122"/>
              </a:rPr>
              <a:t>    </a:t>
            </a:r>
            <a:r>
              <a:rPr lang="zh-CN" altLang="en-US" sz="5400" dirty="0" smtClean="0">
                <a:solidFill>
                  <a:schemeClr val="bg1"/>
                </a:solidFill>
                <a:latin typeface="微软雅黑" panose="020B0503020204020204" pitchFamily="34" charset="-122"/>
                <a:ea typeface="微软雅黑" panose="020B0503020204020204" pitchFamily="34" charset="-122"/>
              </a:rPr>
              <a:t>用例建模案例</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1520" y="1213510"/>
            <a:ext cx="3096344" cy="707886"/>
          </a:xfrm>
          <a:prstGeom prst="rect">
            <a:avLst/>
          </a:prstGeom>
          <a:noFill/>
        </p:spPr>
        <p:txBody>
          <a:bodyPr wrap="square" rtlCol="0">
            <a:spAutoFit/>
          </a:bodyPr>
          <a:lstStyle/>
          <a:p>
            <a:r>
              <a:rPr lang="en-US" altLang="zh-CN" sz="4000" b="1" dirty="0" smtClean="0">
                <a:solidFill>
                  <a:schemeClr val="accent1"/>
                </a:solidFill>
                <a:latin typeface="Adobe Gothic Std B" panose="020B0800000000000000" pitchFamily="34" charset="-128"/>
                <a:ea typeface="Adobe Gothic Std B" panose="020B0800000000000000" pitchFamily="34" charset="-128"/>
              </a:rPr>
              <a:t>PART5</a:t>
            </a:r>
            <a:r>
              <a:rPr lang="en-US" altLang="zh-CN" sz="4000" b="1" i="1" dirty="0" smtClean="0">
                <a:solidFill>
                  <a:schemeClr val="accent1"/>
                </a:solidFill>
                <a:latin typeface="Adobe Gothic Std B" panose="020B0800000000000000" pitchFamily="34" charset="-128"/>
                <a:ea typeface="Adobe Gothic Std B" panose="020B0800000000000000" pitchFamily="34" charset="-128"/>
              </a:rPr>
              <a:t> </a:t>
            </a:r>
            <a:endParaRPr lang="zh-CN" altLang="en-US" sz="4000" b="1" dirty="0">
              <a:solidFill>
                <a:schemeClr val="accent1"/>
              </a:solidFill>
              <a:latin typeface="Adobe Gothic Std B" panose="020B0800000000000000" pitchFamily="34" charset="-128"/>
            </a:endParaRPr>
          </a:p>
        </p:txBody>
      </p:sp>
      <p:sp>
        <p:nvSpPr>
          <p:cNvPr id="8" name="矩形 4"/>
          <p:cNvSpPr/>
          <p:nvPr/>
        </p:nvSpPr>
        <p:spPr>
          <a:xfrm>
            <a:off x="9312442" y="4283242"/>
            <a:ext cx="2879559" cy="2574758"/>
          </a:xfrm>
          <a:prstGeom prst="rect">
            <a:avLst/>
          </a:prstGeom>
          <a:solidFill>
            <a:schemeClr val="bg2">
              <a:lumMod val="75000"/>
              <a:alpha val="70000"/>
            </a:schemeClr>
          </a:solidFill>
          <a:ln w="12700" cap="flat" cmpd="sng" algn="ctr">
            <a:noFill/>
            <a:prstDash val="solid"/>
            <a:miter lim="800000"/>
          </a:ln>
          <a:effectLst/>
        </p:spPr>
        <p:txBody>
          <a:bodyPr vert="horz" rtlCol="0" anchor="t"/>
          <a:lstStyle/>
          <a:p>
            <a:pPr algn="ctr"/>
            <a:endParaRPr lang="zh-CN" altLang="en-US" sz="2800" dirty="0">
              <a:solidFill>
                <a:schemeClr val="bg1"/>
              </a:solidFill>
              <a:latin typeface="方正粗宋简体"/>
              <a:ea typeface="方正粗宋简体"/>
            </a:endParaRPr>
          </a:p>
        </p:txBody>
      </p:sp>
      <p:pic>
        <p:nvPicPr>
          <p:cNvPr id="3" name="图片 2"/>
          <p:cNvPicPr>
            <a:picLocks noChangeAspect="1"/>
          </p:cNvPicPr>
          <p:nvPr/>
        </p:nvPicPr>
        <p:blipFill>
          <a:blip r:embed="rId1"/>
          <a:stretch>
            <a:fillRect/>
          </a:stretch>
        </p:blipFill>
        <p:spPr>
          <a:xfrm>
            <a:off x="9312442" y="2137419"/>
            <a:ext cx="2879559" cy="2145823"/>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81" y="187563"/>
            <a:ext cx="1842171" cy="523220"/>
          </a:xfrm>
          <a:prstGeom prst="rect">
            <a:avLst/>
          </a:prstGeom>
          <a:noFill/>
        </p:spPr>
        <p:txBody>
          <a:bodyPr wrap="none" rtlCol="0">
            <a:spAutoFit/>
          </a:bodyPr>
          <a:lstStyle/>
          <a:p>
            <a:r>
              <a:rPr lang="en-US" altLang="zh-CN" sz="2800" b="1" dirty="0" smtClean="0">
                <a:solidFill>
                  <a:schemeClr val="accent1"/>
                </a:solidFill>
                <a:latin typeface="微软雅黑" panose="020B0503020204020204" pitchFamily="34" charset="-122"/>
                <a:ea typeface="微软雅黑" panose="020B0503020204020204" pitchFamily="34" charset="-122"/>
              </a:rPr>
              <a:t>1</a:t>
            </a:r>
            <a:r>
              <a:rPr lang="zh-CN" altLang="en-US" sz="2800" b="1" dirty="0" smtClean="0">
                <a:solidFill>
                  <a:schemeClr val="accent1"/>
                </a:solidFill>
                <a:latin typeface="微软雅黑" panose="020B0503020204020204" pitchFamily="34" charset="-122"/>
                <a:ea typeface="微软雅黑" panose="020B0503020204020204" pitchFamily="34" charset="-122"/>
              </a:rPr>
              <a:t>案例描述</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352926" y="840606"/>
            <a:ext cx="11016915" cy="5262979"/>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研究对象</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图书管理系统</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借阅者</a:t>
            </a:r>
            <a:r>
              <a:rPr lang="zh-CN" altLang="en-US" sz="2000" dirty="0">
                <a:latin typeface="微软雅黑" panose="020B0503020204020204" pitchFamily="34" charset="-122"/>
                <a:ea typeface="微软雅黑" panose="020B0503020204020204" pitchFamily="34" charset="-122"/>
              </a:rPr>
              <a:t>要想借出图书，必须先在系统中注册一个账户，然后图书管理员为借阅者办理借书证。持有借书证的借阅者可以借出图书、归还图书。</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借</a:t>
            </a:r>
            <a:r>
              <a:rPr lang="zh-CN" altLang="en-US" sz="2000" dirty="0">
                <a:latin typeface="微软雅黑" panose="020B0503020204020204" pitchFamily="34" charset="-122"/>
                <a:ea typeface="微软雅黑" panose="020B0503020204020204" pitchFamily="34" charset="-122"/>
              </a:rPr>
              <a:t>出图书时，借阅者将图书和借阅证交给图书借阅员，办理借阅手续。图书借阅员首先输入借阅者的借阅证号，系统验证借阅证是否有效，验证是否有超期图书。通过验证后，方可完成借书操作。</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还书</a:t>
            </a:r>
            <a:r>
              <a:rPr lang="zh-CN" altLang="en-US" sz="2000" dirty="0">
                <a:latin typeface="微软雅黑" panose="020B0503020204020204" pitchFamily="34" charset="-122"/>
                <a:ea typeface="微软雅黑" panose="020B0503020204020204" pitchFamily="34" charset="-122"/>
              </a:rPr>
              <a:t>时，只需将图书交给图书借阅员。图书借阅员输入条形码验证是否为本库藏书，是否超期。验证通过，完成还书。</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借书</a:t>
            </a:r>
            <a:r>
              <a:rPr lang="zh-CN" altLang="en-US" sz="2000" dirty="0">
                <a:latin typeface="微软雅黑" panose="020B0503020204020204" pitchFamily="34" charset="-122"/>
                <a:ea typeface="微软雅黑" panose="020B0503020204020204" pitchFamily="34" charset="-122"/>
              </a:rPr>
              <a:t>和还书时，如有图书损坏、丢失或超期情况，将进行相应的罚款。</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可以完成管理图书信息，包括图书名称、编码、类型、作者、出版社、价格等。</a:t>
            </a: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可以完成添加、删除、修改用户、设置用户权限</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NzY5YmNmZWJlYWNhNTg2MzliMGZjMmFjMjI5OTg0O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10715</Words>
  <Application>WPS 演示</Application>
  <PresentationFormat>宽屏</PresentationFormat>
  <Paragraphs>1095</Paragraphs>
  <Slides>104</Slides>
  <Notes>90</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5</vt:i4>
      </vt:variant>
      <vt:variant>
        <vt:lpstr>幻灯片标题</vt:lpstr>
      </vt:variant>
      <vt:variant>
        <vt:i4>104</vt:i4>
      </vt:variant>
    </vt:vector>
  </HeadingPairs>
  <TitlesOfParts>
    <vt:vector size="136" baseType="lpstr">
      <vt:lpstr>Arial</vt:lpstr>
      <vt:lpstr>宋体</vt:lpstr>
      <vt:lpstr>Wingdings</vt:lpstr>
      <vt:lpstr>微软雅黑</vt:lpstr>
      <vt:lpstr>Arial Black</vt:lpstr>
      <vt:lpstr>Arial Unicode MS</vt:lpstr>
      <vt:lpstr>方正粗宋简体</vt:lpstr>
      <vt:lpstr>Adobe Gothic Std B</vt:lpstr>
      <vt:lpstr>Yu Gothic UI Semibold</vt:lpstr>
      <vt:lpstr>Times New Roman</vt:lpstr>
      <vt:lpstr>华文新魏</vt:lpstr>
      <vt:lpstr>Monotype Sorts</vt:lpstr>
      <vt:lpstr>Wingdings</vt:lpstr>
      <vt:lpstr>Tahoma</vt:lpstr>
      <vt:lpstr>Verdana</vt:lpstr>
      <vt:lpstr>等线</vt:lpstr>
      <vt:lpstr>Trebuchet MS</vt:lpstr>
      <vt:lpstr>Open Sans</vt:lpstr>
      <vt:lpstr>Segoe Print</vt:lpstr>
      <vt:lpstr>楷体_GB2312</vt:lpstr>
      <vt:lpstr>新宋体</vt:lpstr>
      <vt:lpstr>Clear Sans</vt:lpstr>
      <vt:lpstr>DejaVu Math TeX Gyre</vt:lpstr>
      <vt:lpstr>-apple-system</vt:lpstr>
      <vt:lpstr>Calibri</vt:lpstr>
      <vt:lpstr>等线 Light</vt:lpstr>
      <vt:lpstr>Office 主题​​</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王兵</dc:creator>
  <cp:lastModifiedBy>老肖</cp:lastModifiedBy>
  <cp:revision>310</cp:revision>
  <dcterms:created xsi:type="dcterms:W3CDTF">2021-05-04T12:26:00Z</dcterms:created>
  <dcterms:modified xsi:type="dcterms:W3CDTF">2024-03-18T07:35:03Z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C338A21A4FFD4E98B3A49CA1157AD6F7_12</vt:lpwstr>
  </property>
  <property fmtid="{D5CDD505-2E9C-101B-9397-08002B2CF9AE}" pid="3" name="KSOProductBuildVer">
    <vt:lpwstr>2052-12.1.0.16388</vt:lpwstr>
  </property>
</Properties>
</file>